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305" r:id="rId3"/>
    <p:sldId id="306" r:id="rId4"/>
    <p:sldId id="267" r:id="rId5"/>
    <p:sldId id="258" r:id="rId6"/>
    <p:sldId id="261" r:id="rId7"/>
    <p:sldId id="263" r:id="rId8"/>
    <p:sldId id="262" r:id="rId9"/>
    <p:sldId id="266" r:id="rId10"/>
    <p:sldId id="265" r:id="rId11"/>
    <p:sldId id="264" r:id="rId12"/>
    <p:sldId id="260" r:id="rId13"/>
    <p:sldId id="269" r:id="rId14"/>
    <p:sldId id="270" r:id="rId15"/>
    <p:sldId id="268" r:id="rId16"/>
    <p:sldId id="273" r:id="rId17"/>
    <p:sldId id="274"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92" r:id="rId32"/>
    <p:sldId id="293" r:id="rId33"/>
    <p:sldId id="294" r:id="rId34"/>
    <p:sldId id="289" r:id="rId35"/>
    <p:sldId id="296" r:id="rId36"/>
    <p:sldId id="297" r:id="rId37"/>
    <p:sldId id="298" r:id="rId38"/>
    <p:sldId id="299" r:id="rId39"/>
    <p:sldId id="300" r:id="rId40"/>
    <p:sldId id="301" r:id="rId41"/>
    <p:sldId id="302" r:id="rId42"/>
    <p:sldId id="303" r:id="rId43"/>
    <p:sldId id="271" r:id="rId44"/>
    <p:sldId id="290" r:id="rId4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B423771-A428-4271-B07C-353E1013C73B}" type="datetimeFigureOut">
              <a:rPr lang="ru-RU" smtClean="0"/>
              <a:t>25.02.2016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AA75B3-C7FD-43C9-9EBA-DE80006AC3FE}" type="slidenum">
              <a:rPr lang="ru-RU" smtClean="0"/>
              <a:t>‹#›</a:t>
            </a:fld>
            <a:endParaRPr lang="ru-RU"/>
          </a:p>
        </p:txBody>
      </p:sp>
    </p:spTree>
    <p:extLst>
      <p:ext uri="{BB962C8B-B14F-4D97-AF65-F5344CB8AC3E}">
        <p14:creationId xmlns:p14="http://schemas.microsoft.com/office/powerpoint/2010/main" val="4233678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F84583A0-2AFE-4FC7-8B92-6AC9B8BE48C5}" type="slidenum">
              <a:rPr lang="ru-RU" smtClean="0"/>
              <a:pPr/>
              <a:t>24</a:t>
            </a:fld>
            <a:endParaRPr lang="ru-RU"/>
          </a:p>
        </p:txBody>
      </p:sp>
    </p:spTree>
    <p:extLst>
      <p:ext uri="{BB962C8B-B14F-4D97-AF65-F5344CB8AC3E}">
        <p14:creationId xmlns:p14="http://schemas.microsoft.com/office/powerpoint/2010/main" val="2745512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C4DFECA-F9FA-4A33-B54C-3207EC039205}" type="datetimeFigureOut">
              <a:rPr lang="ru-RU" smtClean="0"/>
              <a:t>25.02.2016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7861ABA-359A-4FA4-9C99-147FBC0AA35B}" type="slidenum">
              <a:rPr lang="ru-RU" smtClean="0"/>
              <a:t>‹#›</a:t>
            </a:fld>
            <a:endParaRPr lang="ru-RU"/>
          </a:p>
        </p:txBody>
      </p:sp>
    </p:spTree>
    <p:extLst>
      <p:ext uri="{BB962C8B-B14F-4D97-AF65-F5344CB8AC3E}">
        <p14:creationId xmlns:p14="http://schemas.microsoft.com/office/powerpoint/2010/main" val="3838955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C4DFECA-F9FA-4A33-B54C-3207EC039205}" type="datetimeFigureOut">
              <a:rPr lang="ru-RU" smtClean="0"/>
              <a:t>25.02.2016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7861ABA-359A-4FA4-9C99-147FBC0AA35B}" type="slidenum">
              <a:rPr lang="ru-RU" smtClean="0"/>
              <a:t>‹#›</a:t>
            </a:fld>
            <a:endParaRPr lang="ru-RU"/>
          </a:p>
        </p:txBody>
      </p:sp>
    </p:spTree>
    <p:extLst>
      <p:ext uri="{BB962C8B-B14F-4D97-AF65-F5344CB8AC3E}">
        <p14:creationId xmlns:p14="http://schemas.microsoft.com/office/powerpoint/2010/main" val="2049122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C4DFECA-F9FA-4A33-B54C-3207EC039205}" type="datetimeFigureOut">
              <a:rPr lang="ru-RU" smtClean="0"/>
              <a:t>25.02.2016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7861ABA-359A-4FA4-9C99-147FBC0AA35B}" type="slidenum">
              <a:rPr lang="ru-RU" smtClean="0"/>
              <a:t>‹#›</a:t>
            </a:fld>
            <a:endParaRPr lang="ru-RU"/>
          </a:p>
        </p:txBody>
      </p:sp>
    </p:spTree>
    <p:extLst>
      <p:ext uri="{BB962C8B-B14F-4D97-AF65-F5344CB8AC3E}">
        <p14:creationId xmlns:p14="http://schemas.microsoft.com/office/powerpoint/2010/main" val="217955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C4DFECA-F9FA-4A33-B54C-3207EC039205}" type="datetimeFigureOut">
              <a:rPr lang="ru-RU" smtClean="0"/>
              <a:t>25.02.2016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7861ABA-359A-4FA4-9C99-147FBC0AA35B}" type="slidenum">
              <a:rPr lang="ru-RU" smtClean="0"/>
              <a:t>‹#›</a:t>
            </a:fld>
            <a:endParaRPr lang="ru-RU"/>
          </a:p>
        </p:txBody>
      </p:sp>
    </p:spTree>
    <p:extLst>
      <p:ext uri="{BB962C8B-B14F-4D97-AF65-F5344CB8AC3E}">
        <p14:creationId xmlns:p14="http://schemas.microsoft.com/office/powerpoint/2010/main" val="4106442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C4DFECA-F9FA-4A33-B54C-3207EC039205}" type="datetimeFigureOut">
              <a:rPr lang="ru-RU" smtClean="0"/>
              <a:t>25.02.2016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7861ABA-359A-4FA4-9C99-147FBC0AA35B}" type="slidenum">
              <a:rPr lang="ru-RU" smtClean="0"/>
              <a:t>‹#›</a:t>
            </a:fld>
            <a:endParaRPr lang="ru-RU"/>
          </a:p>
        </p:txBody>
      </p:sp>
    </p:spTree>
    <p:extLst>
      <p:ext uri="{BB962C8B-B14F-4D97-AF65-F5344CB8AC3E}">
        <p14:creationId xmlns:p14="http://schemas.microsoft.com/office/powerpoint/2010/main" val="3743510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C4DFECA-F9FA-4A33-B54C-3207EC039205}" type="datetimeFigureOut">
              <a:rPr lang="ru-RU" smtClean="0"/>
              <a:t>25.02.2016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7861ABA-359A-4FA4-9C99-147FBC0AA35B}" type="slidenum">
              <a:rPr lang="ru-RU" smtClean="0"/>
              <a:t>‹#›</a:t>
            </a:fld>
            <a:endParaRPr lang="ru-RU"/>
          </a:p>
        </p:txBody>
      </p:sp>
    </p:spTree>
    <p:extLst>
      <p:ext uri="{BB962C8B-B14F-4D97-AF65-F5344CB8AC3E}">
        <p14:creationId xmlns:p14="http://schemas.microsoft.com/office/powerpoint/2010/main" val="441204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C4DFECA-F9FA-4A33-B54C-3207EC039205}" type="datetimeFigureOut">
              <a:rPr lang="ru-RU" smtClean="0"/>
              <a:t>25.02.2016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7861ABA-359A-4FA4-9C99-147FBC0AA35B}" type="slidenum">
              <a:rPr lang="ru-RU" smtClean="0"/>
              <a:t>‹#›</a:t>
            </a:fld>
            <a:endParaRPr lang="ru-RU"/>
          </a:p>
        </p:txBody>
      </p:sp>
    </p:spTree>
    <p:extLst>
      <p:ext uri="{BB962C8B-B14F-4D97-AF65-F5344CB8AC3E}">
        <p14:creationId xmlns:p14="http://schemas.microsoft.com/office/powerpoint/2010/main" val="1547849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C4DFECA-F9FA-4A33-B54C-3207EC039205}" type="datetimeFigureOut">
              <a:rPr lang="ru-RU" smtClean="0"/>
              <a:t>25.02.2016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7861ABA-359A-4FA4-9C99-147FBC0AA35B}" type="slidenum">
              <a:rPr lang="ru-RU" smtClean="0"/>
              <a:t>‹#›</a:t>
            </a:fld>
            <a:endParaRPr lang="ru-RU"/>
          </a:p>
        </p:txBody>
      </p:sp>
    </p:spTree>
    <p:extLst>
      <p:ext uri="{BB962C8B-B14F-4D97-AF65-F5344CB8AC3E}">
        <p14:creationId xmlns:p14="http://schemas.microsoft.com/office/powerpoint/2010/main" val="1240048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C4DFECA-F9FA-4A33-B54C-3207EC039205}" type="datetimeFigureOut">
              <a:rPr lang="ru-RU" smtClean="0"/>
              <a:t>25.02.2016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7861ABA-359A-4FA4-9C99-147FBC0AA35B}" type="slidenum">
              <a:rPr lang="ru-RU" smtClean="0"/>
              <a:t>‹#›</a:t>
            </a:fld>
            <a:endParaRPr lang="ru-RU"/>
          </a:p>
        </p:txBody>
      </p:sp>
    </p:spTree>
    <p:extLst>
      <p:ext uri="{BB962C8B-B14F-4D97-AF65-F5344CB8AC3E}">
        <p14:creationId xmlns:p14="http://schemas.microsoft.com/office/powerpoint/2010/main" val="828233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C4DFECA-F9FA-4A33-B54C-3207EC039205}" type="datetimeFigureOut">
              <a:rPr lang="ru-RU" smtClean="0"/>
              <a:t>25.02.2016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7861ABA-359A-4FA4-9C99-147FBC0AA35B}" type="slidenum">
              <a:rPr lang="ru-RU" smtClean="0"/>
              <a:t>‹#›</a:t>
            </a:fld>
            <a:endParaRPr lang="ru-RU"/>
          </a:p>
        </p:txBody>
      </p:sp>
    </p:spTree>
    <p:extLst>
      <p:ext uri="{BB962C8B-B14F-4D97-AF65-F5344CB8AC3E}">
        <p14:creationId xmlns:p14="http://schemas.microsoft.com/office/powerpoint/2010/main" val="3356154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C4DFECA-F9FA-4A33-B54C-3207EC039205}" type="datetimeFigureOut">
              <a:rPr lang="ru-RU" smtClean="0"/>
              <a:t>25.02.2016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7861ABA-359A-4FA4-9C99-147FBC0AA35B}" type="slidenum">
              <a:rPr lang="ru-RU" smtClean="0"/>
              <a:t>‹#›</a:t>
            </a:fld>
            <a:endParaRPr lang="ru-RU"/>
          </a:p>
        </p:txBody>
      </p:sp>
    </p:spTree>
    <p:extLst>
      <p:ext uri="{BB962C8B-B14F-4D97-AF65-F5344CB8AC3E}">
        <p14:creationId xmlns:p14="http://schemas.microsoft.com/office/powerpoint/2010/main" val="3065271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4DFECA-F9FA-4A33-B54C-3207EC039205}" type="datetimeFigureOut">
              <a:rPr lang="ru-RU" smtClean="0"/>
              <a:t>25.02.2016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861ABA-359A-4FA4-9C99-147FBC0AA35B}" type="slidenum">
              <a:rPr lang="ru-RU" smtClean="0"/>
              <a:t>‹#›</a:t>
            </a:fld>
            <a:endParaRPr lang="ru-RU"/>
          </a:p>
        </p:txBody>
      </p:sp>
    </p:spTree>
    <p:extLst>
      <p:ext uri="{BB962C8B-B14F-4D97-AF65-F5344CB8AC3E}">
        <p14:creationId xmlns:p14="http://schemas.microsoft.com/office/powerpoint/2010/main" val="25831497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hyperlink" Target="http://malutka.net/povedenie-rebenka"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malutka.net/kak-obyasnit-rebenku"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4.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8.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9.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0.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noAutofit/>
          </a:bodyPr>
          <a:lstStyle/>
          <a:p>
            <a:r>
              <a:rPr lang="ru-RU" sz="36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Обучение правилам этикета детей старшего дошкольного возраста</a:t>
            </a:r>
            <a:endParaRPr lang="ru-RU" sz="36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 name="Объект 1"/>
          <p:cNvSpPr>
            <a:spLocks noGrp="1"/>
          </p:cNvSpPr>
          <p:nvPr>
            <p:ph idx="1"/>
          </p:nvPr>
        </p:nvSpPr>
        <p:spPr/>
        <p:txBody>
          <a:bodyPr/>
          <a:lstStyle/>
          <a:p>
            <a:endParaRPr lang="ru-RU"/>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17638"/>
            <a:ext cx="9144000" cy="5179713"/>
          </a:xfrm>
          <a:prstGeom prst="rect">
            <a:avLst/>
          </a:prstGeom>
        </p:spPr>
      </p:pic>
      <p:sp>
        <p:nvSpPr>
          <p:cNvPr id="3" name="Прямоугольник 2"/>
          <p:cNvSpPr/>
          <p:nvPr/>
        </p:nvSpPr>
        <p:spPr>
          <a:xfrm>
            <a:off x="107504" y="5805265"/>
            <a:ext cx="4032448" cy="10527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Подготовил воспитатель МАДОУ «Детский сад № 14 г. Сосногорска» Пашина А.Н.</a:t>
            </a:r>
          </a:p>
          <a:p>
            <a:pPr algn="ctr"/>
            <a:r>
              <a:rPr lang="ru-RU" dirty="0"/>
              <a:t>г</a:t>
            </a:r>
            <a:r>
              <a:rPr lang="ru-RU" smtClean="0"/>
              <a:t>. </a:t>
            </a:r>
            <a:r>
              <a:rPr lang="ru-RU" dirty="0" smtClean="0"/>
              <a:t>Сосногорск 2015 г.</a:t>
            </a:r>
          </a:p>
          <a:p>
            <a:pPr algn="ctr"/>
            <a:endParaRPr lang="ru-RU" dirty="0"/>
          </a:p>
        </p:txBody>
      </p:sp>
    </p:spTree>
    <p:extLst>
      <p:ext uri="{BB962C8B-B14F-4D97-AF65-F5344CB8AC3E}">
        <p14:creationId xmlns:p14="http://schemas.microsoft.com/office/powerpoint/2010/main" val="12227950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04664"/>
            <a:ext cx="8229600" cy="1296144"/>
          </a:xfrm>
        </p:spPr>
        <p:txBody>
          <a:bodyPr>
            <a:noAutofit/>
          </a:bodyPr>
          <a:lstStyle/>
          <a:p>
            <a:r>
              <a:rPr lang="ru-RU" sz="32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Чтобы работа была успешной необходимо создать определённые условия</a:t>
            </a:r>
            <a:r>
              <a:rPr lang="ru-RU" sz="40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a:t>
            </a:r>
          </a:p>
        </p:txBody>
      </p:sp>
      <p:sp>
        <p:nvSpPr>
          <p:cNvPr id="3" name="Объект 2"/>
          <p:cNvSpPr>
            <a:spLocks noGrp="1"/>
          </p:cNvSpPr>
          <p:nvPr>
            <p:ph idx="1"/>
          </p:nvPr>
        </p:nvSpPr>
        <p:spPr>
          <a:xfrm>
            <a:off x="457200" y="1700808"/>
            <a:ext cx="8229600" cy="4968552"/>
          </a:xfrm>
        </p:spPr>
        <p:txBody>
          <a:bodyPr>
            <a:noAutofit/>
          </a:bodyPr>
          <a:lstStyle/>
          <a:p>
            <a:pPr algn="just"/>
            <a:r>
              <a:rPr lang="ru-RU" sz="1600" dirty="0" smtClean="0">
                <a:solidFill>
                  <a:srgbClr val="FF0000"/>
                </a:solidFill>
              </a:rPr>
              <a:t>Положительный </a:t>
            </a:r>
            <a:r>
              <a:rPr lang="ru-RU" sz="1600" dirty="0">
                <a:solidFill>
                  <a:srgbClr val="FF0000"/>
                </a:solidFill>
              </a:rPr>
              <a:t>настрой. Нельзя никого обидеть. Для этого используем ласковые обращения к детям по имени, похвалу, призы и др. </a:t>
            </a:r>
            <a:endParaRPr lang="ru-RU" sz="1600" dirty="0" smtClean="0">
              <a:solidFill>
                <a:srgbClr val="FF0000"/>
              </a:solidFill>
            </a:endParaRPr>
          </a:p>
          <a:p>
            <a:pPr algn="just"/>
            <a:endParaRPr lang="ru-RU" sz="1600" dirty="0"/>
          </a:p>
          <a:p>
            <a:pPr algn="just"/>
            <a:r>
              <a:rPr lang="ru-RU" sz="1600" dirty="0" smtClean="0">
                <a:solidFill>
                  <a:srgbClr val="FF0000"/>
                </a:solidFill>
              </a:rPr>
              <a:t>Пример </a:t>
            </a:r>
            <a:r>
              <a:rPr lang="ru-RU" sz="1600" dirty="0">
                <a:solidFill>
                  <a:srgbClr val="FF0000"/>
                </a:solidFill>
              </a:rPr>
              <a:t>взрослых, прежде всего воспитателя. Действия воспитателя направлены на создание творческой, доброжелательной, дружеской обстановки в группе. </a:t>
            </a:r>
            <a:r>
              <a:rPr lang="ru-RU" sz="1600" dirty="0" smtClean="0">
                <a:solidFill>
                  <a:srgbClr val="FF0000"/>
                </a:solidFill>
              </a:rPr>
              <a:t>Даём </a:t>
            </a:r>
            <a:r>
              <a:rPr lang="ru-RU" sz="1600" dirty="0">
                <a:solidFill>
                  <a:srgbClr val="FF0000"/>
                </a:solidFill>
              </a:rPr>
              <a:t>образец разрешение конфликтов, сочувствия и переживания, </a:t>
            </a:r>
            <a:r>
              <a:rPr lang="ru-RU" sz="1600" dirty="0" smtClean="0">
                <a:solidFill>
                  <a:srgbClr val="FF0000"/>
                </a:solidFill>
              </a:rPr>
              <a:t>взаимопомощи, радости </a:t>
            </a:r>
            <a:r>
              <a:rPr lang="ru-RU" sz="1600" dirty="0">
                <a:solidFill>
                  <a:srgbClr val="FF0000"/>
                </a:solidFill>
              </a:rPr>
              <a:t>за своего товарища. </a:t>
            </a:r>
            <a:endParaRPr lang="ru-RU" sz="1600" dirty="0" smtClean="0">
              <a:solidFill>
                <a:srgbClr val="FF0000"/>
              </a:solidFill>
            </a:endParaRPr>
          </a:p>
          <a:p>
            <a:pPr algn="just"/>
            <a:endParaRPr lang="ru-RU" sz="1600" dirty="0"/>
          </a:p>
          <a:p>
            <a:pPr algn="just"/>
            <a:r>
              <a:rPr lang="ru-RU" sz="1600" dirty="0" smtClean="0">
                <a:solidFill>
                  <a:srgbClr val="FF0000"/>
                </a:solidFill>
              </a:rPr>
              <a:t>Связь </a:t>
            </a:r>
            <a:r>
              <a:rPr lang="ru-RU" sz="1600" dirty="0">
                <a:solidFill>
                  <a:srgbClr val="FF0000"/>
                </a:solidFill>
              </a:rPr>
              <a:t>с семьёй - необходимое условие, позволяющее сохранить единство требований и преемственность в воспитании культурного и образованного человека. В работе с родителями ставим цель- помочь осознать важность формирования этикетного поведения у детей, добиться, чтобы им самим захотелось участвовать в этой работе, расширять знания об этикете. </a:t>
            </a:r>
            <a:endParaRPr lang="ru-RU" sz="1600" dirty="0" smtClean="0">
              <a:solidFill>
                <a:srgbClr val="FF0000"/>
              </a:solidFill>
            </a:endParaRPr>
          </a:p>
          <a:p>
            <a:pPr marL="0" indent="0" algn="just">
              <a:buNone/>
            </a:pPr>
            <a:endParaRPr lang="ru-RU" sz="1600" dirty="0">
              <a:solidFill>
                <a:srgbClr val="FF0000"/>
              </a:solidFill>
            </a:endParaRPr>
          </a:p>
          <a:p>
            <a:pPr algn="just"/>
            <a:r>
              <a:rPr lang="ru-RU" sz="1600" dirty="0" smtClean="0">
                <a:solidFill>
                  <a:srgbClr val="FF0000"/>
                </a:solidFill>
              </a:rPr>
              <a:t>Словарная </a:t>
            </a:r>
            <a:r>
              <a:rPr lang="ru-RU" sz="1600" dirty="0">
                <a:solidFill>
                  <a:srgbClr val="FF0000"/>
                </a:solidFill>
              </a:rPr>
              <a:t>работа. Ребёнок должен овладеть такими понятиями, как уважение, вежливость, общение, этикет, слова приветствия, комплимент и др. Составляем словарь вежливых </a:t>
            </a:r>
            <a:r>
              <a:rPr lang="ru-RU" sz="1600" dirty="0" smtClean="0">
                <a:solidFill>
                  <a:srgbClr val="FF0000"/>
                </a:solidFill>
              </a:rPr>
              <a:t>слов, </a:t>
            </a:r>
            <a:r>
              <a:rPr lang="ru-RU" sz="1600" dirty="0">
                <a:solidFill>
                  <a:srgbClr val="FF0000"/>
                </a:solidFill>
              </a:rPr>
              <a:t>изготовление игр, помогающих освоить новые слова, например: "Цветик- семи-цветик", "Шкатулка комплиментов", "Я приглашаю гостей", "Расскажи какой? "."Подскажи словечко" и др. </a:t>
            </a:r>
          </a:p>
        </p:txBody>
      </p:sp>
      <p:sp>
        <p:nvSpPr>
          <p:cNvPr id="4" name="Прямоугольник 3"/>
          <p:cNvSpPr/>
          <p:nvPr/>
        </p:nvSpPr>
        <p:spPr>
          <a:xfrm>
            <a:off x="4479635" y="2967335"/>
            <a:ext cx="184730" cy="923330"/>
          </a:xfrm>
          <a:prstGeom prst="rect">
            <a:avLst/>
          </a:prstGeom>
          <a:noFill/>
        </p:spPr>
        <p:txBody>
          <a:bodyPr wrap="none" lIns="91440" tIns="45720" rIns="91440" bIns="45720">
            <a:spAutoFit/>
          </a:bodyPr>
          <a:lstStyle/>
          <a:p>
            <a:pPr algn="ctr"/>
            <a:endParaRPr lang="ru-RU"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3131737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down)">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Наши занятия</a:t>
            </a:r>
            <a:endParaRPr lang="ru-RU"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 name="Объект 2"/>
          <p:cNvSpPr>
            <a:spLocks noGrp="1"/>
          </p:cNvSpPr>
          <p:nvPr>
            <p:ph idx="1"/>
          </p:nvPr>
        </p:nvSpPr>
        <p:spPr>
          <a:xfrm>
            <a:off x="457200" y="4509120"/>
            <a:ext cx="8229600" cy="2088232"/>
          </a:xfrm>
        </p:spPr>
        <p:txBody>
          <a:bodyPr>
            <a:normAutofit fontScale="85000" lnSpcReduction="10000"/>
          </a:bodyPr>
          <a:lstStyle/>
          <a:p>
            <a:pPr marL="0" indent="0" algn="just">
              <a:buNone/>
            </a:pPr>
            <a:r>
              <a:rPr lang="ru-RU" sz="2000" dirty="0"/>
              <a:t> </a:t>
            </a:r>
            <a:r>
              <a:rPr lang="ru-RU" sz="2100" dirty="0">
                <a:solidFill>
                  <a:srgbClr val="C00000"/>
                </a:solidFill>
              </a:rPr>
              <a:t>Мы предусмотрели </a:t>
            </a:r>
            <a:r>
              <a:rPr lang="ru-RU" sz="2100" dirty="0" smtClean="0">
                <a:solidFill>
                  <a:srgbClr val="C00000"/>
                </a:solidFill>
              </a:rPr>
              <a:t>занятия </a:t>
            </a:r>
            <a:r>
              <a:rPr lang="ru-RU" sz="2100" dirty="0">
                <a:solidFill>
                  <a:srgbClr val="C00000"/>
                </a:solidFill>
              </a:rPr>
              <a:t>по правилам этикета. Главное содержание этих занятий- поведенческие </a:t>
            </a:r>
            <a:r>
              <a:rPr lang="ru-RU" sz="2100" dirty="0" smtClean="0">
                <a:solidFill>
                  <a:srgbClr val="C00000"/>
                </a:solidFill>
              </a:rPr>
              <a:t>правила, </a:t>
            </a:r>
            <a:r>
              <a:rPr lang="ru-RU" sz="2100" dirty="0">
                <a:solidFill>
                  <a:srgbClr val="C00000"/>
                </a:solidFill>
              </a:rPr>
              <a:t>этикетные и этические нормы. Включаются в занятия </a:t>
            </a:r>
            <a:r>
              <a:rPr lang="ru-RU" sz="2100" dirty="0" smtClean="0">
                <a:solidFill>
                  <a:srgbClr val="C00000"/>
                </a:solidFill>
              </a:rPr>
              <a:t>беседы, </a:t>
            </a:r>
            <a:r>
              <a:rPr lang="ru-RU" sz="2100" dirty="0">
                <a:solidFill>
                  <a:srgbClr val="C00000"/>
                </a:solidFill>
              </a:rPr>
              <a:t>игры, экскурсии, посещение </a:t>
            </a:r>
            <a:r>
              <a:rPr lang="ru-RU" sz="2100" dirty="0" smtClean="0">
                <a:solidFill>
                  <a:srgbClr val="C00000"/>
                </a:solidFill>
              </a:rPr>
              <a:t>кукольного театра. </a:t>
            </a:r>
            <a:r>
              <a:rPr lang="ru-RU" sz="2100" dirty="0">
                <a:solidFill>
                  <a:srgbClr val="C00000"/>
                </a:solidFill>
              </a:rPr>
              <a:t>Все это создаёт условия для наилучшего усвоения принятого в обществе поведения. Практические упражнения помогают технически отработать тот или иной поведенческий навык: поблагодарить за подарок, произнести комплимент и. т. д. Итоговые приёмы дают возможность интересно и показательно обучить детей, они раскрепощают, снимают состояние неловкости и неуверенности в себе. </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1150" y="1124745"/>
            <a:ext cx="5981700"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45724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lstStyle/>
          <a:p>
            <a:r>
              <a:rPr lang="ru-RU"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Детское творчество</a:t>
            </a:r>
            <a:endParaRPr lang="ru-RU" dirty="0"/>
          </a:p>
        </p:txBody>
      </p:sp>
      <p:sp>
        <p:nvSpPr>
          <p:cNvPr id="3" name="Объект 2"/>
          <p:cNvSpPr>
            <a:spLocks noGrp="1"/>
          </p:cNvSpPr>
          <p:nvPr>
            <p:ph idx="1"/>
          </p:nvPr>
        </p:nvSpPr>
        <p:spPr>
          <a:xfrm>
            <a:off x="457200" y="5013176"/>
            <a:ext cx="8229600" cy="1584176"/>
          </a:xfrm>
        </p:spPr>
        <p:txBody>
          <a:bodyPr>
            <a:normAutofit fontScale="92500" lnSpcReduction="20000"/>
          </a:bodyPr>
          <a:lstStyle/>
          <a:p>
            <a:pPr marL="0" indent="0" algn="just">
              <a:buNone/>
            </a:pPr>
            <a:r>
              <a:rPr lang="ru-RU" sz="2400" dirty="0"/>
              <a:t> </a:t>
            </a:r>
            <a:r>
              <a:rPr lang="ru-RU" sz="2400" b="1" dirty="0">
                <a:solidFill>
                  <a:srgbClr val="FF0000"/>
                </a:solidFill>
              </a:rPr>
              <a:t>Для усилия эмоций применяем художественные, музыкальные и живописные произведения. Активно вводим детское творчество: придумывание рассказов и сказок, в которых важен позитивный конец, когда поссорившиеся герои помирились, неумехи научились что-то делать, нарушители исправились. </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052736"/>
            <a:ext cx="7632847"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27839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65212" y="764704"/>
            <a:ext cx="8229600" cy="706090"/>
          </a:xfrm>
        </p:spPr>
        <p:txBody>
          <a:bodyPr>
            <a:normAutofit fontScale="90000"/>
          </a:bodyPr>
          <a:lstStyle/>
          <a:p>
            <a:r>
              <a:rPr lang="ru-RU" sz="3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Игра -эффективное средство </a:t>
            </a:r>
            <a:r>
              <a:rPr lang="ru-RU" sz="32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формирования этикетного поведения </a:t>
            </a:r>
            <a:r>
              <a:rPr lang="ru-RU" sz="3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детей.</a:t>
            </a:r>
            <a:endParaRPr lang="ru-RU" sz="32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 name="Объект 2"/>
          <p:cNvSpPr>
            <a:spLocks noGrp="1"/>
          </p:cNvSpPr>
          <p:nvPr>
            <p:ph idx="1"/>
          </p:nvPr>
        </p:nvSpPr>
        <p:spPr>
          <a:xfrm>
            <a:off x="457200" y="5517232"/>
            <a:ext cx="8229600" cy="1080120"/>
          </a:xfrm>
        </p:spPr>
        <p:txBody>
          <a:bodyPr>
            <a:normAutofit fontScale="77500" lnSpcReduction="20000"/>
          </a:bodyPr>
          <a:lstStyle/>
          <a:p>
            <a:pPr marL="0" indent="0" algn="just">
              <a:buNone/>
            </a:pPr>
            <a:r>
              <a:rPr lang="ru-RU" sz="2400" b="1" dirty="0" smtClean="0">
                <a:solidFill>
                  <a:srgbClr val="FF0000"/>
                </a:solidFill>
              </a:rPr>
              <a:t>Она </a:t>
            </a:r>
            <a:r>
              <a:rPr lang="ru-RU" sz="2400" b="1" dirty="0">
                <a:solidFill>
                  <a:srgbClr val="FF0000"/>
                </a:solidFill>
              </a:rPr>
              <a:t>наиболее доступно даёт ребёнку представление о том, как себя вести в определённой ситуации, заставляет задуматься над своими поведенческими манерами. Игра имеет и дисциплинирующее значение , а дисциплина является важным условием этикетного поведения. </a:t>
            </a:r>
          </a:p>
          <a:p>
            <a:endParaRPr lang="ru-RU" sz="2400" b="1" dirty="0">
              <a:solidFill>
                <a:srgbClr val="FF0000"/>
              </a:solidFill>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628800"/>
            <a:ext cx="7704856"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85430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normAutofit fontScale="90000"/>
          </a:bodyPr>
          <a:lstStyle/>
          <a:p>
            <a:r>
              <a:rPr lang="ru-RU" sz="66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игры</a:t>
            </a:r>
            <a:endParaRPr lang="ru-RU" sz="66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 name="Объект 2"/>
          <p:cNvSpPr>
            <a:spLocks noGrp="1"/>
          </p:cNvSpPr>
          <p:nvPr>
            <p:ph idx="1"/>
          </p:nvPr>
        </p:nvSpPr>
        <p:spPr>
          <a:xfrm>
            <a:off x="457200" y="1052736"/>
            <a:ext cx="8229600" cy="5544616"/>
          </a:xfrm>
        </p:spPr>
        <p:txBody>
          <a:bodyPr>
            <a:noAutofit/>
          </a:bodyPr>
          <a:lstStyle/>
          <a:p>
            <a:r>
              <a:rPr lang="ru-RU" sz="2000" dirty="0">
                <a:solidFill>
                  <a:srgbClr val="002060"/>
                </a:solidFill>
              </a:rPr>
              <a:t>Так в сюжетно-ролевых играх мы закрепляем речевой этикет и правила поведения в общественных местах: больнице, аптеке, магазине, в кафе, транспорте. </a:t>
            </a:r>
            <a:endParaRPr lang="ru-RU" sz="2000" dirty="0" smtClean="0">
              <a:solidFill>
                <a:srgbClr val="002060"/>
              </a:solidFill>
            </a:endParaRPr>
          </a:p>
          <a:p>
            <a:endParaRPr lang="ru-RU" sz="2000" dirty="0" smtClean="0">
              <a:solidFill>
                <a:srgbClr val="002060"/>
              </a:solidFill>
            </a:endParaRPr>
          </a:p>
          <a:p>
            <a:r>
              <a:rPr lang="ru-RU" sz="2000" dirty="0" smtClean="0">
                <a:solidFill>
                  <a:srgbClr val="002060"/>
                </a:solidFill>
              </a:rPr>
              <a:t>Игра </a:t>
            </a:r>
            <a:r>
              <a:rPr lang="ru-RU" sz="2000" dirty="0">
                <a:solidFill>
                  <a:srgbClr val="002060"/>
                </a:solidFill>
              </a:rPr>
              <a:t>"Дочки-матери" упражняет детей а разных видах этикета: семейном, гостевом, подарочном, столовом, в этикете телефонного разговора. </a:t>
            </a:r>
            <a:endParaRPr lang="ru-RU" sz="2000" dirty="0" smtClean="0">
              <a:solidFill>
                <a:srgbClr val="002060"/>
              </a:solidFill>
            </a:endParaRPr>
          </a:p>
          <a:p>
            <a:endParaRPr lang="ru-RU" sz="2000" dirty="0" smtClean="0">
              <a:solidFill>
                <a:srgbClr val="002060"/>
              </a:solidFill>
            </a:endParaRPr>
          </a:p>
          <a:p>
            <a:r>
              <a:rPr lang="ru-RU" sz="2000" dirty="0" smtClean="0">
                <a:solidFill>
                  <a:srgbClr val="002060"/>
                </a:solidFill>
              </a:rPr>
              <a:t>Широко </a:t>
            </a:r>
            <a:r>
              <a:rPr lang="ru-RU" sz="2000" dirty="0">
                <a:solidFill>
                  <a:srgbClr val="002060"/>
                </a:solidFill>
              </a:rPr>
              <a:t>используем театрализованные игры. Например при подготовке постановки сказки "Репка" уделяем внимание семейному этикету: вся семья поднялась на общее дело </a:t>
            </a:r>
            <a:r>
              <a:rPr lang="ru-RU" sz="2000" dirty="0" smtClean="0">
                <a:solidFill>
                  <a:srgbClr val="002060"/>
                </a:solidFill>
              </a:rPr>
              <a:t>: помочь </a:t>
            </a:r>
            <a:r>
              <a:rPr lang="ru-RU" sz="2000" dirty="0">
                <a:solidFill>
                  <a:srgbClr val="002060"/>
                </a:solidFill>
              </a:rPr>
              <a:t>вытащить репку. </a:t>
            </a:r>
            <a:endParaRPr lang="ru-RU" sz="2000" dirty="0" smtClean="0">
              <a:solidFill>
                <a:srgbClr val="002060"/>
              </a:solidFill>
            </a:endParaRPr>
          </a:p>
          <a:p>
            <a:pPr marL="0" indent="0">
              <a:buNone/>
            </a:pPr>
            <a:endParaRPr lang="ru-RU" sz="2000" dirty="0" smtClean="0">
              <a:solidFill>
                <a:srgbClr val="002060"/>
              </a:solidFill>
            </a:endParaRPr>
          </a:p>
          <a:p>
            <a:r>
              <a:rPr lang="ru-RU" sz="2000" dirty="0" smtClean="0">
                <a:solidFill>
                  <a:srgbClr val="002060"/>
                </a:solidFill>
              </a:rPr>
              <a:t>Зрители- дети  </a:t>
            </a:r>
            <a:r>
              <a:rPr lang="ru-RU" sz="2000" dirty="0">
                <a:solidFill>
                  <a:srgbClr val="002060"/>
                </a:solidFill>
              </a:rPr>
              <a:t>упражняются в правилах поведения в театре. </a:t>
            </a:r>
            <a:endParaRPr lang="ru-RU" sz="2000" dirty="0" smtClean="0">
              <a:solidFill>
                <a:srgbClr val="002060"/>
              </a:solidFill>
            </a:endParaRPr>
          </a:p>
          <a:p>
            <a:endParaRPr lang="ru-RU" sz="2000" dirty="0">
              <a:solidFill>
                <a:srgbClr val="002060"/>
              </a:solidFill>
            </a:endParaRPr>
          </a:p>
          <a:p>
            <a:r>
              <a:rPr lang="ru-RU" sz="2000" dirty="0" smtClean="0">
                <a:solidFill>
                  <a:srgbClr val="002060"/>
                </a:solidFill>
              </a:rPr>
              <a:t>На утренники приглашаем родителей </a:t>
            </a:r>
            <a:r>
              <a:rPr lang="ru-RU" sz="2000" dirty="0">
                <a:solidFill>
                  <a:srgbClr val="002060"/>
                </a:solidFill>
              </a:rPr>
              <a:t>- затронут гостевой этикет: гостей надо принять, развлечь. </a:t>
            </a:r>
          </a:p>
        </p:txBody>
      </p:sp>
    </p:spTree>
    <p:extLst>
      <p:ext uri="{BB962C8B-B14F-4D97-AF65-F5344CB8AC3E}">
        <p14:creationId xmlns:p14="http://schemas.microsoft.com/office/powerpoint/2010/main" val="19099713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nodeType="clickEffect">
                                  <p:stCondLst>
                                    <p:cond delay="0"/>
                                  </p:stCondLst>
                                  <p:childTnLst>
                                    <p:animClr clrSpc="hsl" dir="cw">
                                      <p:cBhvr override="childStyle">
                                        <p:cTn id="6" dur="500" fill="hold"/>
                                        <p:tgtEl>
                                          <p:spTgt spid="3">
                                            <p:txEl>
                                              <p:pRg st="0" end="0"/>
                                            </p:txEl>
                                          </p:spTgt>
                                        </p:tgtEl>
                                        <p:attrNameLst>
                                          <p:attrName>style.color</p:attrName>
                                        </p:attrNameLst>
                                      </p:cBhvr>
                                      <p:by>
                                        <p:hsl h="0" s="-12549" l="-25098"/>
                                      </p:by>
                                    </p:animClr>
                                    <p:animClr clrSpc="hsl" dir="cw">
                                      <p:cBhvr>
                                        <p:cTn id="7" dur="500" fill="hold"/>
                                        <p:tgtEl>
                                          <p:spTgt spid="3">
                                            <p:txEl>
                                              <p:pRg st="0" end="0"/>
                                            </p:txEl>
                                          </p:spTgt>
                                        </p:tgtEl>
                                        <p:attrNameLst>
                                          <p:attrName>fillcolor</p:attrName>
                                        </p:attrNameLst>
                                      </p:cBhvr>
                                      <p:by>
                                        <p:hsl h="0" s="-12549" l="-25098"/>
                                      </p:by>
                                    </p:animClr>
                                    <p:animClr clrSpc="hsl" dir="cw">
                                      <p:cBhvr>
                                        <p:cTn id="8" dur="500" fill="hold"/>
                                        <p:tgtEl>
                                          <p:spTgt spid="3">
                                            <p:txEl>
                                              <p:pRg st="0" end="0"/>
                                            </p:txEl>
                                          </p:spTgt>
                                        </p:tgtEl>
                                        <p:attrNameLst>
                                          <p:attrName>stroke.color</p:attrName>
                                        </p:attrNameLst>
                                      </p:cBhvr>
                                      <p:by>
                                        <p:hsl h="0" s="-12549" l="-25098"/>
                                      </p:by>
                                    </p:animClr>
                                    <p:set>
                                      <p:cBhvr>
                                        <p:cTn id="9" dur="500" fill="hold"/>
                                        <p:tgtEl>
                                          <p:spTgt spid="3">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6" presetClass="emph" presetSubtype="0" fill="hold" nodeType="clickEffect">
                                  <p:stCondLst>
                                    <p:cond delay="0"/>
                                  </p:stCondLst>
                                  <p:iterate type="lt">
                                    <p:tmPct val="4000"/>
                                  </p:iterate>
                                  <p:childTnLst>
                                    <p:set>
                                      <p:cBhvr override="childStyle">
                                        <p:cTn id="13" dur="500" fill="hold"/>
                                        <p:tgtEl>
                                          <p:spTgt spid="3">
                                            <p:txEl>
                                              <p:pRg st="2" end="2"/>
                                            </p:txEl>
                                          </p:spTgt>
                                        </p:tgtEl>
                                        <p:attrNameLst>
                                          <p:attrName>style.color</p:attrName>
                                        </p:attrNameLst>
                                      </p:cBhvr>
                                      <p:to>
                                        <p:clrVal>
                                          <a:schemeClr val="accent2"/>
                                        </p:clrVal>
                                      </p:to>
                                    </p:set>
                                    <p:set>
                                      <p:cBhvr>
                                        <p:cTn id="14" dur="500" fill="hold"/>
                                        <p:tgtEl>
                                          <p:spTgt spid="3">
                                            <p:txEl>
                                              <p:pRg st="2" end="2"/>
                                            </p:txEl>
                                          </p:spTgt>
                                        </p:tgtEl>
                                        <p:attrNameLst>
                                          <p:attrName>fillcolor</p:attrName>
                                        </p:attrNameLst>
                                      </p:cBhvr>
                                      <p:to>
                                        <p:clrVal>
                                          <a:schemeClr val="accent2"/>
                                        </p:clrVal>
                                      </p:to>
                                    </p:set>
                                    <p:set>
                                      <p:cBhvr>
                                        <p:cTn id="15" dur="500" fill="hold"/>
                                        <p:tgtEl>
                                          <p:spTgt spid="3">
                                            <p:txEl>
                                              <p:pRg st="2" end="2"/>
                                            </p:txEl>
                                          </p:spTgt>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16" presetClass="emph" presetSubtype="0" fill="hold" nodeType="clickEffect">
                                  <p:stCondLst>
                                    <p:cond delay="0"/>
                                  </p:stCondLst>
                                  <p:iterate type="lt">
                                    <p:tmPct val="4000"/>
                                  </p:iterate>
                                  <p:childTnLst>
                                    <p:set>
                                      <p:cBhvr override="childStyle">
                                        <p:cTn id="19" dur="500" fill="hold"/>
                                        <p:tgtEl>
                                          <p:spTgt spid="3">
                                            <p:txEl>
                                              <p:pRg st="4" end="4"/>
                                            </p:txEl>
                                          </p:spTgt>
                                        </p:tgtEl>
                                        <p:attrNameLst>
                                          <p:attrName>style.color</p:attrName>
                                        </p:attrNameLst>
                                      </p:cBhvr>
                                      <p:to>
                                        <p:clrVal>
                                          <a:schemeClr val="accent2"/>
                                        </p:clrVal>
                                      </p:to>
                                    </p:set>
                                    <p:set>
                                      <p:cBhvr>
                                        <p:cTn id="20" dur="500" fill="hold"/>
                                        <p:tgtEl>
                                          <p:spTgt spid="3">
                                            <p:txEl>
                                              <p:pRg st="4" end="4"/>
                                            </p:txEl>
                                          </p:spTgt>
                                        </p:tgtEl>
                                        <p:attrNameLst>
                                          <p:attrName>fillcolor</p:attrName>
                                        </p:attrNameLst>
                                      </p:cBhvr>
                                      <p:to>
                                        <p:clrVal>
                                          <a:schemeClr val="accent2"/>
                                        </p:clrVal>
                                      </p:to>
                                    </p:set>
                                    <p:set>
                                      <p:cBhvr>
                                        <p:cTn id="21" dur="500" fill="hold"/>
                                        <p:tgtEl>
                                          <p:spTgt spid="3">
                                            <p:txEl>
                                              <p:pRg st="4" end="4"/>
                                            </p:txEl>
                                          </p:spTgt>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16" presetClass="emph" presetSubtype="0" fill="hold" nodeType="clickEffect">
                                  <p:stCondLst>
                                    <p:cond delay="0"/>
                                  </p:stCondLst>
                                  <p:iterate type="lt">
                                    <p:tmPct val="4000"/>
                                  </p:iterate>
                                  <p:childTnLst>
                                    <p:set>
                                      <p:cBhvr override="childStyle">
                                        <p:cTn id="25" dur="500" fill="hold"/>
                                        <p:tgtEl>
                                          <p:spTgt spid="3">
                                            <p:txEl>
                                              <p:pRg st="6" end="6"/>
                                            </p:txEl>
                                          </p:spTgt>
                                        </p:tgtEl>
                                        <p:attrNameLst>
                                          <p:attrName>style.color</p:attrName>
                                        </p:attrNameLst>
                                      </p:cBhvr>
                                      <p:to>
                                        <p:clrVal>
                                          <a:schemeClr val="accent2"/>
                                        </p:clrVal>
                                      </p:to>
                                    </p:set>
                                    <p:set>
                                      <p:cBhvr>
                                        <p:cTn id="26" dur="500" fill="hold"/>
                                        <p:tgtEl>
                                          <p:spTgt spid="3">
                                            <p:txEl>
                                              <p:pRg st="6" end="6"/>
                                            </p:txEl>
                                          </p:spTgt>
                                        </p:tgtEl>
                                        <p:attrNameLst>
                                          <p:attrName>fillcolor</p:attrName>
                                        </p:attrNameLst>
                                      </p:cBhvr>
                                      <p:to>
                                        <p:clrVal>
                                          <a:schemeClr val="accent2"/>
                                        </p:clrVal>
                                      </p:to>
                                    </p:set>
                                    <p:set>
                                      <p:cBhvr>
                                        <p:cTn id="27" dur="500" fill="hold"/>
                                        <p:tgtEl>
                                          <p:spTgt spid="3">
                                            <p:txEl>
                                              <p:pRg st="6" end="6"/>
                                            </p:txEl>
                                          </p:spTgt>
                                        </p:tgtEl>
                                        <p:attrNameLst>
                                          <p:attrName>fill.type</p:attrName>
                                        </p:attrNameLst>
                                      </p:cBhvr>
                                      <p:to>
                                        <p:strVal val="solid"/>
                                      </p:to>
                                    </p:set>
                                  </p:childTnLst>
                                </p:cTn>
                              </p:par>
                            </p:childTnLst>
                          </p:cTn>
                        </p:par>
                      </p:childTnLst>
                    </p:cTn>
                  </p:par>
                  <p:par>
                    <p:cTn id="28" fill="hold">
                      <p:stCondLst>
                        <p:cond delay="indefinite"/>
                      </p:stCondLst>
                      <p:childTnLst>
                        <p:par>
                          <p:cTn id="29" fill="hold">
                            <p:stCondLst>
                              <p:cond delay="0"/>
                            </p:stCondLst>
                            <p:childTnLst>
                              <p:par>
                                <p:cTn id="30" presetID="16" presetClass="emph" presetSubtype="0" fill="hold" nodeType="clickEffect">
                                  <p:stCondLst>
                                    <p:cond delay="0"/>
                                  </p:stCondLst>
                                  <p:iterate type="lt">
                                    <p:tmPct val="4000"/>
                                  </p:iterate>
                                  <p:childTnLst>
                                    <p:set>
                                      <p:cBhvr override="childStyle">
                                        <p:cTn id="31" dur="500" fill="hold"/>
                                        <p:tgtEl>
                                          <p:spTgt spid="3">
                                            <p:txEl>
                                              <p:pRg st="8" end="8"/>
                                            </p:txEl>
                                          </p:spTgt>
                                        </p:tgtEl>
                                        <p:attrNameLst>
                                          <p:attrName>style.color</p:attrName>
                                        </p:attrNameLst>
                                      </p:cBhvr>
                                      <p:to>
                                        <p:clrVal>
                                          <a:schemeClr val="accent2"/>
                                        </p:clrVal>
                                      </p:to>
                                    </p:set>
                                    <p:set>
                                      <p:cBhvr>
                                        <p:cTn id="32" dur="500" fill="hold"/>
                                        <p:tgtEl>
                                          <p:spTgt spid="3">
                                            <p:txEl>
                                              <p:pRg st="8" end="8"/>
                                            </p:txEl>
                                          </p:spTgt>
                                        </p:tgtEl>
                                        <p:attrNameLst>
                                          <p:attrName>fillcolor</p:attrName>
                                        </p:attrNameLst>
                                      </p:cBhvr>
                                      <p:to>
                                        <p:clrVal>
                                          <a:schemeClr val="accent2"/>
                                        </p:clrVal>
                                      </p:to>
                                    </p:set>
                                    <p:set>
                                      <p:cBhvr>
                                        <p:cTn id="33" dur="500" fill="hold"/>
                                        <p:tgtEl>
                                          <p:spTgt spid="3">
                                            <p:txEl>
                                              <p:pRg st="8" end="8"/>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419734" y="5085184"/>
            <a:ext cx="8229600" cy="1584176"/>
          </a:xfrm>
        </p:spPr>
        <p:txBody>
          <a:bodyPr>
            <a:noAutofit/>
          </a:bodyPr>
          <a:lstStyle/>
          <a:p>
            <a:pPr marL="0" indent="0" algn="just">
              <a:buNone/>
            </a:pPr>
            <a:r>
              <a:rPr lang="ru-RU" sz="1800" b="1" dirty="0">
                <a:solidFill>
                  <a:srgbClr val="FF0000"/>
                </a:solidFill>
              </a:rPr>
              <a:t>Используются и подвижные игры, соревнования. </a:t>
            </a:r>
            <a:endParaRPr lang="ru-RU" sz="1800" b="1" dirty="0" smtClean="0">
              <a:solidFill>
                <a:srgbClr val="FF0000"/>
              </a:solidFill>
            </a:endParaRPr>
          </a:p>
          <a:p>
            <a:pPr marL="0" indent="0" algn="just">
              <a:buNone/>
            </a:pPr>
            <a:r>
              <a:rPr lang="ru-RU" sz="1800" b="1" dirty="0" smtClean="0">
                <a:solidFill>
                  <a:srgbClr val="FF0000"/>
                </a:solidFill>
              </a:rPr>
              <a:t>Например</a:t>
            </a:r>
            <a:r>
              <a:rPr lang="ru-RU" sz="1800" b="1" dirty="0">
                <a:solidFill>
                  <a:srgbClr val="FF0000"/>
                </a:solidFill>
              </a:rPr>
              <a:t>, дети соревнуются, кто быстрее добежит, но вмешивается стихия: кто-то упал, кто-то спешит всех победить, а кто-то тоже хочет быть первым, но останавливается, чтобы помочь упавшему</a:t>
            </a:r>
            <a:r>
              <a:rPr lang="ru-RU" sz="1800" b="1" dirty="0" smtClean="0">
                <a:solidFill>
                  <a:srgbClr val="FF0000"/>
                </a:solidFill>
              </a:rPr>
              <a:t>.</a:t>
            </a:r>
          </a:p>
          <a:p>
            <a:pPr marL="0" indent="0" algn="just">
              <a:buNone/>
            </a:pPr>
            <a:r>
              <a:rPr lang="ru-RU" sz="1800" b="1" dirty="0" smtClean="0">
                <a:solidFill>
                  <a:srgbClr val="FF0000"/>
                </a:solidFill>
              </a:rPr>
              <a:t> </a:t>
            </a:r>
            <a:r>
              <a:rPr lang="ru-RU" sz="1800" b="1" dirty="0">
                <a:solidFill>
                  <a:srgbClr val="FF0000"/>
                </a:solidFill>
              </a:rPr>
              <a:t>Вот важнейший этикетный аспект в поведении ребёнка, на котором обязательно нужно сделать акцент. </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655" y="332656"/>
            <a:ext cx="8496944"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14187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48680"/>
            <a:ext cx="8229600" cy="648072"/>
          </a:xfrm>
        </p:spPr>
        <p:txBody>
          <a:bodyPr>
            <a:normAutofit fontScale="90000"/>
          </a:bodyPr>
          <a:lstStyle/>
          <a:p>
            <a:pPr algn="ctr"/>
            <a:r>
              <a:rPr lang="ru-RU" b="1" i="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itchFamily="18" charset="0"/>
                <a:cs typeface="Times New Roman" pitchFamily="18" charset="0"/>
              </a:rPr>
              <a:t>Столовый этикет</a:t>
            </a:r>
            <a:r>
              <a:rPr lang="ru-RU"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r>
            <a:br>
              <a:rPr lang="ru-RU"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br>
            <a:endParaRPr lang="ru-RU"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 name="Содержимое 2"/>
          <p:cNvSpPr>
            <a:spLocks noGrp="1"/>
          </p:cNvSpPr>
          <p:nvPr>
            <p:ph idx="1"/>
          </p:nvPr>
        </p:nvSpPr>
        <p:spPr>
          <a:xfrm>
            <a:off x="251520" y="1124744"/>
            <a:ext cx="8496944" cy="2520280"/>
          </a:xfrm>
        </p:spPr>
        <p:txBody>
          <a:bodyPr>
            <a:normAutofit lnSpcReduction="10000"/>
          </a:bodyPr>
          <a:lstStyle/>
          <a:p>
            <a:pPr algn="just"/>
            <a:r>
              <a:rPr lang="ru-RU" sz="2400" b="1" i="1" dirty="0" smtClean="0">
                <a:solidFill>
                  <a:srgbClr val="002060"/>
                </a:solidFill>
                <a:latin typeface="Calibri" pitchFamily="34" charset="0"/>
                <a:cs typeface="Times New Roman" pitchFamily="18" charset="0"/>
              </a:rPr>
              <a:t>Манерам за столом всегда придавалось большое значение. Нельзя говорить о высоком культурном уровне человека, если он некрасиво, неаккуратно ест и не умеет пользоваться столовыми приборами.</a:t>
            </a:r>
          </a:p>
          <a:p>
            <a:pPr algn="just"/>
            <a:r>
              <a:rPr lang="ru-RU" sz="2400" b="1" i="1" dirty="0" smtClean="0">
                <a:solidFill>
                  <a:srgbClr val="002060"/>
                </a:solidFill>
                <a:latin typeface="Calibri" pitchFamily="34" charset="0"/>
                <a:cs typeface="Times New Roman" pitchFamily="18" charset="0"/>
              </a:rPr>
              <a:t>Ведь правила столового этикета проверены столетиями, чтобы поведение всех присутствующих за столом было гармоничным и рациональным.</a:t>
            </a:r>
          </a:p>
          <a:p>
            <a:endParaRPr lang="ru-RU" sz="2400" i="1" dirty="0">
              <a:latin typeface="Calibri" pitchFamily="34" charset="0"/>
            </a:endParaRPr>
          </a:p>
        </p:txBody>
      </p:sp>
      <p:pic>
        <p:nvPicPr>
          <p:cNvPr id="28674" name="Picture 2" descr="C:\Users\Acer\Desktop\сервировка\meisje-schattig-geluk_14439986.jpg"/>
          <p:cNvPicPr>
            <a:picLocks noChangeAspect="1" noChangeArrowheads="1"/>
          </p:cNvPicPr>
          <p:nvPr/>
        </p:nvPicPr>
        <p:blipFill>
          <a:blip r:embed="rId2" cstate="print"/>
          <a:srcRect/>
          <a:stretch>
            <a:fillRect/>
          </a:stretch>
        </p:blipFill>
        <p:spPr bwMode="auto">
          <a:xfrm>
            <a:off x="683568" y="3717033"/>
            <a:ext cx="4134838" cy="2891767"/>
          </a:xfrm>
          <a:prstGeom prst="rect">
            <a:avLst/>
          </a:prstGeom>
          <a:noFill/>
        </p:spPr>
      </p:pic>
      <p:pic>
        <p:nvPicPr>
          <p:cNvPr id="28675" name="Picture 3" descr="C:\Users\Acer\Desktop\сервировка\504de38d975120.jpg"/>
          <p:cNvPicPr>
            <a:picLocks noChangeAspect="1" noChangeArrowheads="1"/>
          </p:cNvPicPr>
          <p:nvPr/>
        </p:nvPicPr>
        <p:blipFill>
          <a:blip r:embed="rId3" cstate="print"/>
          <a:srcRect/>
          <a:stretch>
            <a:fillRect/>
          </a:stretch>
        </p:blipFill>
        <p:spPr bwMode="auto">
          <a:xfrm>
            <a:off x="5292080" y="3717033"/>
            <a:ext cx="2952328" cy="2891768"/>
          </a:xfrm>
          <a:prstGeom prst="rect">
            <a:avLst/>
          </a:prstGeom>
          <a:noFill/>
        </p:spPr>
      </p:pic>
    </p:spTree>
    <p:extLst>
      <p:ext uri="{BB962C8B-B14F-4D97-AF65-F5344CB8AC3E}">
        <p14:creationId xmlns:p14="http://schemas.microsoft.com/office/powerpoint/2010/main" val="306349209"/>
      </p:ext>
    </p:extLst>
  </p:cSld>
  <p:clrMapOvr>
    <a:masterClrMapping/>
  </p:clrMapOvr>
  <p:transition>
    <p:pull dir="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bg1"/>
                </a:solidFill>
              </a:rPr>
              <a:t>.</a:t>
            </a:r>
            <a:endParaRPr lang="ru-RU" dirty="0">
              <a:solidFill>
                <a:schemeClr val="bg1"/>
              </a:solidFill>
            </a:endParaRPr>
          </a:p>
        </p:txBody>
      </p:sp>
      <p:sp>
        <p:nvSpPr>
          <p:cNvPr id="3" name="Содержимое 2"/>
          <p:cNvSpPr>
            <a:spLocks noGrp="1"/>
          </p:cNvSpPr>
          <p:nvPr>
            <p:ph idx="1"/>
          </p:nvPr>
        </p:nvSpPr>
        <p:spPr>
          <a:xfrm>
            <a:off x="539552" y="620688"/>
            <a:ext cx="8280920" cy="3384376"/>
          </a:xfrm>
        </p:spPr>
        <p:txBody>
          <a:bodyPr>
            <a:noAutofit/>
          </a:bodyPr>
          <a:lstStyle/>
          <a:p>
            <a:pPr marL="0" indent="0" algn="just">
              <a:buNone/>
            </a:pPr>
            <a:r>
              <a:rPr lang="ru-RU" sz="2400" b="1" i="1" dirty="0" smtClean="0">
                <a:solidFill>
                  <a:srgbClr val="0070C0"/>
                </a:solidFill>
                <a:latin typeface="Calibri" pitchFamily="34" charset="0"/>
                <a:cs typeface="Times New Roman" pitchFamily="18" charset="0"/>
              </a:rPr>
              <a:t>Этикет за столом описывает правила и нормы поведения в обществе, независимо от пола и возраста для каждого человека. Поэтому, даже детям уже с самого раннего возраста следует знать, как правильно вести себя во время приема пищи. Причем </a:t>
            </a:r>
            <a:r>
              <a:rPr lang="ru-RU" sz="2400" b="1" i="1" u="sng" dirty="0" smtClean="0">
                <a:solidFill>
                  <a:srgbClr val="0070C0"/>
                </a:solidFill>
                <a:latin typeface="Calibri" pitchFamily="34" charset="0"/>
                <a:cs typeface="Times New Roman" pitchFamily="18" charset="0"/>
              </a:rPr>
              <a:t>правила и </a:t>
            </a:r>
            <a:r>
              <a:rPr lang="ru-RU" sz="2400" b="1" i="1" u="sng" dirty="0" smtClean="0">
                <a:solidFill>
                  <a:srgbClr val="FF0000"/>
                </a:solidFill>
                <a:latin typeface="Calibri" pitchFamily="34" charset="0"/>
                <a:cs typeface="Times New Roman" pitchFamily="18" charset="0"/>
                <a:hlinkClick r:id="rId2"/>
              </a:rPr>
              <a:t>нормы поведения</a:t>
            </a:r>
            <a:r>
              <a:rPr lang="ru-RU" sz="2400" b="1" i="1" dirty="0" smtClean="0">
                <a:solidFill>
                  <a:srgbClr val="FF0000"/>
                </a:solidFill>
                <a:latin typeface="Calibri" pitchFamily="34" charset="0"/>
                <a:cs typeface="Times New Roman" pitchFamily="18" charset="0"/>
              </a:rPr>
              <a:t> </a:t>
            </a:r>
            <a:r>
              <a:rPr lang="ru-RU" sz="2400" b="1" i="1" dirty="0" smtClean="0">
                <a:solidFill>
                  <a:srgbClr val="0070C0"/>
                </a:solidFill>
                <a:latin typeface="Calibri" pitchFamily="34" charset="0"/>
                <a:cs typeface="Times New Roman" pitchFamily="18" charset="0"/>
              </a:rPr>
              <a:t>следует прививать ребенку, не только когда посещают или принимают гостей, а и в повседневной жизни. Ведь расти культурным человеком очень важно для каждого ребенка. </a:t>
            </a:r>
            <a:endParaRPr lang="ru-RU" sz="2400" b="1" i="1" dirty="0">
              <a:solidFill>
                <a:srgbClr val="0070C0"/>
              </a:solidFill>
              <a:latin typeface="Calibri" pitchFamily="34" charset="0"/>
              <a:cs typeface="Times New Roman" pitchFamily="18" charset="0"/>
            </a:endParaRPr>
          </a:p>
        </p:txBody>
      </p:sp>
      <p:pic>
        <p:nvPicPr>
          <p:cNvPr id="32770" name="Picture 2" descr="C:\Users\Acer\Desktop\сервировка\ed8e38588e6f398fb4b78f491e1be2ee.gif"/>
          <p:cNvPicPr>
            <a:picLocks noChangeAspect="1" noChangeArrowheads="1" noCrop="1"/>
          </p:cNvPicPr>
          <p:nvPr/>
        </p:nvPicPr>
        <p:blipFill>
          <a:blip r:embed="rId3" cstate="print"/>
          <a:srcRect/>
          <a:stretch>
            <a:fillRect/>
          </a:stretch>
        </p:blipFill>
        <p:spPr bwMode="auto">
          <a:xfrm>
            <a:off x="2339752" y="5013176"/>
            <a:ext cx="4104456" cy="1584176"/>
          </a:xfrm>
          <a:prstGeom prst="rect">
            <a:avLst/>
          </a:prstGeom>
          <a:noFill/>
        </p:spPr>
      </p:pic>
    </p:spTree>
    <p:extLst>
      <p:ext uri="{BB962C8B-B14F-4D97-AF65-F5344CB8AC3E}">
        <p14:creationId xmlns:p14="http://schemas.microsoft.com/office/powerpoint/2010/main" val="4241580953"/>
      </p:ext>
    </p:extLst>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itchFamily="18" charset="0"/>
                <a:cs typeface="Times New Roman" pitchFamily="18" charset="0"/>
              </a:rPr>
              <a:t>ПРАВИЛА  СТОЛОВОГО  ЭТИКЕТА</a:t>
            </a:r>
            <a:endParaRPr lang="ru-RU" sz="24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 name="Содержимое 2"/>
          <p:cNvSpPr>
            <a:spLocks noGrp="1"/>
          </p:cNvSpPr>
          <p:nvPr>
            <p:ph idx="1"/>
          </p:nvPr>
        </p:nvSpPr>
        <p:spPr>
          <a:xfrm>
            <a:off x="251520" y="1268760"/>
            <a:ext cx="8748464" cy="3603030"/>
          </a:xfrm>
        </p:spPr>
        <p:txBody>
          <a:bodyPr>
            <a:normAutofit/>
          </a:bodyPr>
          <a:lstStyle/>
          <a:p>
            <a:pPr lvl="0" algn="just">
              <a:buNone/>
            </a:pPr>
            <a:r>
              <a:rPr lang="ru-RU" sz="2000" b="1" i="1" dirty="0" smtClean="0">
                <a:solidFill>
                  <a:srgbClr val="002060"/>
                </a:solidFill>
                <a:latin typeface="Times New Roman" pitchFamily="18" charset="0"/>
                <a:cs typeface="Times New Roman" pitchFamily="18" charset="0"/>
              </a:rPr>
              <a:t>2. </a:t>
            </a:r>
            <a:r>
              <a:rPr lang="ru-RU" sz="2200" b="1" i="1" u="sng" dirty="0" smtClean="0">
                <a:solidFill>
                  <a:srgbClr val="002060"/>
                </a:solidFill>
                <a:latin typeface="Calibri" pitchFamily="34" charset="0"/>
                <a:cs typeface="Times New Roman" pitchFamily="18" charset="0"/>
              </a:rPr>
              <a:t>Как пользоваться столовыми приборами и принадлежностями</a:t>
            </a:r>
            <a:r>
              <a:rPr lang="ru-RU" sz="2200" b="1" i="1" dirty="0" smtClean="0">
                <a:solidFill>
                  <a:srgbClr val="002060"/>
                </a:solidFill>
                <a:latin typeface="Calibri" pitchFamily="34" charset="0"/>
                <a:cs typeface="Times New Roman" pitchFamily="18" charset="0"/>
              </a:rPr>
              <a:t> — ложку держать в правой руке, подносить ко рту широкой стороной, ближе к зауженному краю, содержимое медленно выливать в рот; вилку можно держать и в правой, и в левой руке: в правой — когда стол сервирован только вилкой, в левой — когда вилкой и ножом; бумажной салфеткой пользуются один раз, при необходимости берут другую, а использованную, слегка скомкав, кладут под край тарелки.</a:t>
            </a:r>
          </a:p>
          <a:p>
            <a:endParaRPr lang="ru-RU" dirty="0"/>
          </a:p>
        </p:txBody>
      </p:sp>
      <p:pic>
        <p:nvPicPr>
          <p:cNvPr id="47106" name="Picture 2" descr="http://rmnglobalsearch.com/legaljobs/wp-content/uploads/2013/06/dining.jpg"/>
          <p:cNvPicPr>
            <a:picLocks noChangeAspect="1" noChangeArrowheads="1"/>
          </p:cNvPicPr>
          <p:nvPr/>
        </p:nvPicPr>
        <p:blipFill>
          <a:blip r:embed="rId2" cstate="print"/>
          <a:srcRect/>
          <a:stretch>
            <a:fillRect/>
          </a:stretch>
        </p:blipFill>
        <p:spPr bwMode="auto">
          <a:xfrm>
            <a:off x="467544" y="4293096"/>
            <a:ext cx="8208912" cy="2348880"/>
          </a:xfrm>
          <a:prstGeom prst="rect">
            <a:avLst/>
          </a:prstGeom>
          <a:noFill/>
        </p:spPr>
      </p:pic>
    </p:spTree>
    <p:extLst>
      <p:ext uri="{BB962C8B-B14F-4D97-AF65-F5344CB8AC3E}">
        <p14:creationId xmlns:p14="http://schemas.microsoft.com/office/powerpoint/2010/main" val="3437950620"/>
      </p:ext>
    </p:extLst>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88640"/>
            <a:ext cx="8812088" cy="936104"/>
          </a:xfrm>
        </p:spPr>
        <p:txBody>
          <a:bodyPr>
            <a:normAutofit/>
          </a:bodyPr>
          <a:lstStyle/>
          <a:p>
            <a:pPr algn="ctr"/>
            <a:r>
              <a:rPr lang="ru-RU" sz="3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itchFamily="18" charset="0"/>
                <a:cs typeface="Times New Roman" pitchFamily="18" charset="0"/>
              </a:rPr>
              <a:t>ПРАВИЛА  СТОЛОВОГО  ЭТИКЕТА</a:t>
            </a:r>
            <a:endParaRPr lang="ru-RU" sz="32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 name="Содержимое 2"/>
          <p:cNvSpPr>
            <a:spLocks noGrp="1"/>
          </p:cNvSpPr>
          <p:nvPr>
            <p:ph idx="1"/>
          </p:nvPr>
        </p:nvSpPr>
        <p:spPr>
          <a:xfrm>
            <a:off x="0" y="1124744"/>
            <a:ext cx="8911208" cy="2808312"/>
          </a:xfrm>
        </p:spPr>
        <p:txBody>
          <a:bodyPr/>
          <a:lstStyle/>
          <a:p>
            <a:pPr lvl="0" algn="just">
              <a:buNone/>
            </a:pPr>
            <a:r>
              <a:rPr lang="ru-RU" sz="2000" b="1" i="1" dirty="0" smtClean="0">
                <a:solidFill>
                  <a:srgbClr val="002060"/>
                </a:solidFill>
                <a:latin typeface="Times New Roman" pitchFamily="18" charset="0"/>
                <a:cs typeface="Times New Roman" pitchFamily="18" charset="0"/>
              </a:rPr>
              <a:t>3</a:t>
            </a:r>
            <a:r>
              <a:rPr lang="ru-RU" sz="2200" b="1" i="1" dirty="0" smtClean="0">
                <a:solidFill>
                  <a:srgbClr val="002060"/>
                </a:solidFill>
                <a:latin typeface="Times New Roman" pitchFamily="18" charset="0"/>
                <a:cs typeface="Times New Roman" pitchFamily="18" charset="0"/>
              </a:rPr>
              <a:t>. </a:t>
            </a:r>
            <a:r>
              <a:rPr lang="ru-RU" sz="2200" b="1" i="1" u="sng" dirty="0" smtClean="0">
                <a:solidFill>
                  <a:srgbClr val="002060"/>
                </a:solidFill>
                <a:latin typeface="Times New Roman" pitchFamily="18" charset="0"/>
                <a:cs typeface="Times New Roman" pitchFamily="18" charset="0"/>
              </a:rPr>
              <a:t>Что, чем и как есть </a:t>
            </a:r>
            <a:r>
              <a:rPr lang="ru-RU" sz="2200" b="1" i="1" dirty="0" smtClean="0">
                <a:solidFill>
                  <a:srgbClr val="002060"/>
                </a:solidFill>
                <a:latin typeface="Times New Roman" pitchFamily="18" charset="0"/>
                <a:cs typeface="Times New Roman" pitchFamily="18" charset="0"/>
              </a:rPr>
              <a:t>— суп едят ложкой, сосиску — вилкой и ножом; макароны, вареники, пельмени — только вилкой; ягоды — десертной ложкой; хлеб не откусывают, а отламывают руками; блины, оладьи, омлет, арбуз — вилкой и ножом и др.</a:t>
            </a:r>
          </a:p>
          <a:p>
            <a:endParaRPr lang="ru-RU" sz="2200" dirty="0"/>
          </a:p>
        </p:txBody>
      </p:sp>
      <p:pic>
        <p:nvPicPr>
          <p:cNvPr id="46082" name="Picture 2" descr="http://www.anypics.ru/large/201210/13973.jpg"/>
          <p:cNvPicPr>
            <a:picLocks noChangeAspect="1" noChangeArrowheads="1"/>
          </p:cNvPicPr>
          <p:nvPr/>
        </p:nvPicPr>
        <p:blipFill>
          <a:blip r:embed="rId2" cstate="print"/>
          <a:srcRect/>
          <a:stretch>
            <a:fillRect/>
          </a:stretch>
        </p:blipFill>
        <p:spPr bwMode="auto">
          <a:xfrm>
            <a:off x="539552" y="2852936"/>
            <a:ext cx="4104456" cy="3723532"/>
          </a:xfrm>
          <a:prstGeom prst="rect">
            <a:avLst/>
          </a:prstGeom>
          <a:noFill/>
        </p:spPr>
      </p:pic>
      <p:pic>
        <p:nvPicPr>
          <p:cNvPr id="46084" name="Picture 4" descr="http://img.mota.ru/upload/wallpapers/2009/07/16/09/04/11345/food_025-crop.jpg"/>
          <p:cNvPicPr>
            <a:picLocks noChangeAspect="1" noChangeArrowheads="1"/>
          </p:cNvPicPr>
          <p:nvPr/>
        </p:nvPicPr>
        <p:blipFill>
          <a:blip r:embed="rId3" cstate="print"/>
          <a:srcRect/>
          <a:stretch>
            <a:fillRect/>
          </a:stretch>
        </p:blipFill>
        <p:spPr bwMode="auto">
          <a:xfrm>
            <a:off x="4860032" y="2852936"/>
            <a:ext cx="3744416" cy="3723532"/>
          </a:xfrm>
          <a:prstGeom prst="rect">
            <a:avLst/>
          </a:prstGeom>
          <a:noFill/>
        </p:spPr>
      </p:pic>
    </p:spTree>
    <p:extLst>
      <p:ext uri="{BB962C8B-B14F-4D97-AF65-F5344CB8AC3E}">
        <p14:creationId xmlns:p14="http://schemas.microsoft.com/office/powerpoint/2010/main" val="3386074298"/>
      </p:ext>
    </p:extLst>
  </p:cSld>
  <p:clrMapOvr>
    <a:masterClrMapping/>
  </p:clrMapOvr>
  <p:transition>
    <p:check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C:\Users\domxD\Pictures\133_6f128bc65e6491ddf54390bab511ef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124744"/>
            <a:ext cx="8208912" cy="4464496"/>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722313" y="260648"/>
            <a:ext cx="7772400" cy="5508327"/>
          </a:xfrm>
        </p:spPr>
        <p:txBody>
          <a:bodyPr>
            <a:normAutofit/>
          </a:bodyPr>
          <a:lstStyle/>
          <a:p>
            <a:pPr algn="ctr"/>
            <a:r>
              <a:rPr lang="ru-RU"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Зачем нам нужны  правила этикета</a:t>
            </a:r>
          </a:p>
        </p:txBody>
      </p:sp>
      <p:sp>
        <p:nvSpPr>
          <p:cNvPr id="11" name="Текст 10"/>
          <p:cNvSpPr>
            <a:spLocks noGrp="1"/>
          </p:cNvSpPr>
          <p:nvPr>
            <p:ph type="body" idx="1"/>
          </p:nvPr>
        </p:nvSpPr>
        <p:spPr>
          <a:xfrm>
            <a:off x="722313" y="5013176"/>
            <a:ext cx="7772400" cy="1728192"/>
          </a:xfrm>
        </p:spPr>
        <p:txBody>
          <a:bodyPr>
            <a:normAutofit/>
          </a:bodyPr>
          <a:lstStyle/>
          <a:p>
            <a:pPr algn="just"/>
            <a:r>
              <a:rPr lang="ru-RU" sz="1600" b="1" dirty="0" smtClean="0">
                <a:solidFill>
                  <a:schemeClr val="tx2"/>
                </a:solidFill>
                <a:effectLst>
                  <a:outerShdw blurRad="38100" dist="38100" dir="2700000" algn="tl">
                    <a:srgbClr val="000000">
                      <a:alpha val="43137"/>
                    </a:srgbClr>
                  </a:outerShdw>
                </a:effectLst>
              </a:rPr>
              <a:t>Этикет является частью общечеловеческой культуры. Знание этикета расширяет внутренний мир человека, создаёт возможности успешного  общения. Обучение правилам и нормам этикета заложено в программах дошкольного образования, так как именно в дошкольном возрасте  начинают формироваться основы личности человека.</a:t>
            </a:r>
            <a:endParaRPr lang="ru-RU" sz="1600" b="1" dirty="0">
              <a:solidFill>
                <a:schemeClr val="tx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542269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9208" y="188640"/>
            <a:ext cx="8229600" cy="994122"/>
          </a:xfrm>
        </p:spPr>
        <p:txBody>
          <a:bodyPr>
            <a:normAutofit/>
          </a:bodyPr>
          <a:lstStyle/>
          <a:p>
            <a:pPr algn="ctr"/>
            <a:r>
              <a:rPr lang="ru-RU" sz="36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itchFamily="18" charset="0"/>
                <a:cs typeface="Times New Roman" pitchFamily="18" charset="0"/>
              </a:rPr>
              <a:t>ПРАВИЛА  СТОЛОВОГО  ЭТИКЕТА</a:t>
            </a:r>
            <a:endParaRPr lang="ru-RU" sz="36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 name="Содержимое 2"/>
          <p:cNvSpPr>
            <a:spLocks noGrp="1"/>
          </p:cNvSpPr>
          <p:nvPr>
            <p:ph idx="1"/>
          </p:nvPr>
        </p:nvSpPr>
        <p:spPr>
          <a:xfrm>
            <a:off x="251520" y="1268760"/>
            <a:ext cx="8496944" cy="2016224"/>
          </a:xfrm>
        </p:spPr>
        <p:txBody>
          <a:bodyPr>
            <a:normAutofit/>
          </a:bodyPr>
          <a:lstStyle/>
          <a:p>
            <a:pPr lvl="0" algn="just">
              <a:buNone/>
            </a:pPr>
            <a:r>
              <a:rPr lang="ru-RU" sz="2200" b="1" i="1" dirty="0" smtClean="0">
                <a:solidFill>
                  <a:srgbClr val="002060"/>
                </a:solidFill>
                <a:latin typeface="Times New Roman" pitchFamily="18" charset="0"/>
                <a:cs typeface="Times New Roman" pitchFamily="18" charset="0"/>
              </a:rPr>
              <a:t>4</a:t>
            </a:r>
            <a:r>
              <a:rPr lang="ru-RU" sz="2200" b="1" dirty="0" smtClean="0">
                <a:solidFill>
                  <a:srgbClr val="002060"/>
                </a:solidFill>
                <a:latin typeface="Times New Roman" pitchFamily="18" charset="0"/>
                <a:cs typeface="Times New Roman" pitchFamily="18" charset="0"/>
              </a:rPr>
              <a:t>. </a:t>
            </a:r>
            <a:r>
              <a:rPr lang="ru-RU" sz="2200" b="1" i="1" u="sng" dirty="0" smtClean="0">
                <a:solidFill>
                  <a:srgbClr val="002060"/>
                </a:solidFill>
                <a:latin typeface="Calibri" pitchFamily="34" charset="0"/>
                <a:cs typeface="Times New Roman" pitchFamily="18" charset="0"/>
              </a:rPr>
              <a:t>Как общаться за столом</a:t>
            </a:r>
            <a:r>
              <a:rPr lang="ru-RU" sz="2200" b="1" i="1" dirty="0" smtClean="0">
                <a:solidFill>
                  <a:srgbClr val="002060"/>
                </a:solidFill>
                <a:latin typeface="Calibri" pitchFamily="34" charset="0"/>
                <a:cs typeface="Times New Roman" pitchFamily="18" charset="0"/>
              </a:rPr>
              <a:t> — говорить вполголоса, вежливо обращаться с просьбами «Подайте, пожалуйста», «Будьте добры», благодарить, не говорить с полным ртом.</a:t>
            </a:r>
          </a:p>
          <a:p>
            <a:pPr lvl="0" algn="just">
              <a:buNone/>
            </a:pPr>
            <a:r>
              <a:rPr lang="ru-RU" sz="2200" b="1" i="1" dirty="0" smtClean="0">
                <a:solidFill>
                  <a:srgbClr val="002060"/>
                </a:solidFill>
                <a:latin typeface="Calibri" pitchFamily="34" charset="0"/>
                <a:cs typeface="Times New Roman" pitchFamily="18" charset="0"/>
              </a:rPr>
              <a:t>5. </a:t>
            </a:r>
            <a:r>
              <a:rPr lang="ru-RU" sz="2200" b="1" i="1" u="sng" dirty="0" smtClean="0">
                <a:solidFill>
                  <a:srgbClr val="002060"/>
                </a:solidFill>
                <a:latin typeface="Calibri" pitchFamily="34" charset="0"/>
                <a:cs typeface="Times New Roman" pitchFamily="18" charset="0"/>
              </a:rPr>
              <a:t>Как правильно и красиво сервировать стол</a:t>
            </a:r>
            <a:r>
              <a:rPr lang="ru-RU" sz="2200" b="1" i="1" dirty="0" smtClean="0">
                <a:solidFill>
                  <a:srgbClr val="002060"/>
                </a:solidFill>
                <a:latin typeface="Calibri" pitchFamily="34" charset="0"/>
                <a:cs typeface="Times New Roman" pitchFamily="18" charset="0"/>
              </a:rPr>
              <a:t> — учитывать законы сервировки и эстетики.</a:t>
            </a:r>
          </a:p>
          <a:p>
            <a:endParaRPr lang="ru-RU" i="1" dirty="0">
              <a:latin typeface="Calibri" pitchFamily="34" charset="0"/>
            </a:endParaRPr>
          </a:p>
        </p:txBody>
      </p:sp>
      <p:pic>
        <p:nvPicPr>
          <p:cNvPr id="45058" name="Picture 2" descr="http://www.edimsovkusom.com/sites/edimsovkusom/files/3320_5.jpg"/>
          <p:cNvPicPr>
            <a:picLocks noChangeAspect="1" noChangeArrowheads="1"/>
          </p:cNvPicPr>
          <p:nvPr/>
        </p:nvPicPr>
        <p:blipFill>
          <a:blip r:embed="rId2" cstate="print"/>
          <a:srcRect/>
          <a:stretch>
            <a:fillRect/>
          </a:stretch>
        </p:blipFill>
        <p:spPr bwMode="auto">
          <a:xfrm>
            <a:off x="611560" y="3429000"/>
            <a:ext cx="4032448" cy="3142017"/>
          </a:xfrm>
          <a:prstGeom prst="rect">
            <a:avLst/>
          </a:prstGeom>
          <a:noFill/>
        </p:spPr>
      </p:pic>
      <p:pic>
        <p:nvPicPr>
          <p:cNvPr id="45060" name="Picture 4" descr="http://food.mir46.ru/IMGS/d694d6dffff63afc3a9df294c3b90a83.jpg"/>
          <p:cNvPicPr>
            <a:picLocks noChangeAspect="1" noChangeArrowheads="1"/>
          </p:cNvPicPr>
          <p:nvPr/>
        </p:nvPicPr>
        <p:blipFill>
          <a:blip r:embed="rId3" cstate="print"/>
          <a:srcRect/>
          <a:stretch>
            <a:fillRect/>
          </a:stretch>
        </p:blipFill>
        <p:spPr bwMode="auto">
          <a:xfrm>
            <a:off x="5220073" y="3429000"/>
            <a:ext cx="3413868" cy="3212976"/>
          </a:xfrm>
          <a:prstGeom prst="rect">
            <a:avLst/>
          </a:prstGeom>
          <a:noFill/>
        </p:spPr>
      </p:pic>
    </p:spTree>
    <p:extLst>
      <p:ext uri="{BB962C8B-B14F-4D97-AF65-F5344CB8AC3E}">
        <p14:creationId xmlns:p14="http://schemas.microsoft.com/office/powerpoint/2010/main" val="2476806243"/>
      </p:ext>
    </p:extLst>
  </p:cSld>
  <p:clrMapOvr>
    <a:masterClrMapping/>
  </p:clrMapOvr>
  <p:transition>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Users\Acer\Desktop\сервировка\45553740-1245916241-s-lozhechki.jpg"/>
          <p:cNvPicPr>
            <a:picLocks noChangeAspect="1" noChangeArrowheads="1"/>
          </p:cNvPicPr>
          <p:nvPr/>
        </p:nvPicPr>
        <p:blipFill>
          <a:blip r:embed="rId2" cstate="print"/>
          <a:srcRect/>
          <a:stretch>
            <a:fillRect/>
          </a:stretch>
        </p:blipFill>
        <p:spPr bwMode="auto">
          <a:xfrm>
            <a:off x="4860032" y="404664"/>
            <a:ext cx="4041176" cy="2952328"/>
          </a:xfrm>
          <a:prstGeom prst="rect">
            <a:avLst/>
          </a:prstGeom>
          <a:noFill/>
        </p:spPr>
      </p:pic>
      <p:pic>
        <p:nvPicPr>
          <p:cNvPr id="29699" name="Picture 3" descr="C:\Users\Acer\Desktop\сервировка\32074.jpg"/>
          <p:cNvPicPr>
            <a:picLocks noChangeAspect="1" noChangeArrowheads="1"/>
          </p:cNvPicPr>
          <p:nvPr/>
        </p:nvPicPr>
        <p:blipFill>
          <a:blip r:embed="rId3" cstate="print"/>
          <a:srcRect/>
          <a:stretch>
            <a:fillRect/>
          </a:stretch>
        </p:blipFill>
        <p:spPr bwMode="auto">
          <a:xfrm>
            <a:off x="5004048" y="3717032"/>
            <a:ext cx="3888431" cy="2804770"/>
          </a:xfrm>
          <a:prstGeom prst="rect">
            <a:avLst/>
          </a:prstGeom>
          <a:noFill/>
        </p:spPr>
      </p:pic>
      <p:sp>
        <p:nvSpPr>
          <p:cNvPr id="5" name="Прямоугольник 4"/>
          <p:cNvSpPr/>
          <p:nvPr/>
        </p:nvSpPr>
        <p:spPr>
          <a:xfrm>
            <a:off x="611560" y="1052736"/>
            <a:ext cx="4104456" cy="4832092"/>
          </a:xfrm>
          <a:prstGeom prst="rect">
            <a:avLst/>
          </a:prstGeom>
        </p:spPr>
        <p:txBody>
          <a:bodyPr wrap="square">
            <a:spAutoFit/>
          </a:bodyPr>
          <a:lstStyle/>
          <a:p>
            <a:pPr algn="just"/>
            <a:r>
              <a:rPr lang="ru-RU" sz="2800" b="1" i="1" dirty="0" smtClean="0">
                <a:solidFill>
                  <a:srgbClr val="7030A0"/>
                </a:solidFill>
                <a:latin typeface="Calibri" pitchFamily="34" charset="0"/>
                <a:cs typeface="Times New Roman" pitchFamily="18" charset="0"/>
              </a:rPr>
              <a:t>Поведение человека во время приёма пищи регулируется </a:t>
            </a:r>
            <a:r>
              <a:rPr lang="ru-RU" sz="2800" b="1" i="1" u="sng" dirty="0" smtClean="0">
                <a:solidFill>
                  <a:srgbClr val="7030A0"/>
                </a:solidFill>
                <a:latin typeface="Calibri" pitchFamily="34" charset="0"/>
                <a:cs typeface="Times New Roman" pitchFamily="18" charset="0"/>
              </a:rPr>
              <a:t>правилами столового этикета</a:t>
            </a:r>
            <a:r>
              <a:rPr lang="ru-RU" sz="2800" b="1" i="1" dirty="0" smtClean="0">
                <a:solidFill>
                  <a:srgbClr val="7030A0"/>
                </a:solidFill>
                <a:latin typeface="Calibri" pitchFamily="34" charset="0"/>
                <a:cs typeface="Times New Roman" pitchFamily="18" charset="0"/>
              </a:rPr>
              <a:t>, поэтому для успешного овладения детьми ролью культурного человека за столом в ДУ необходимо организовать обучение этим правилам.</a:t>
            </a:r>
            <a:endParaRPr lang="ru-RU" sz="2800" b="1" i="1" dirty="0">
              <a:solidFill>
                <a:srgbClr val="7030A0"/>
              </a:solidFill>
              <a:latin typeface="Calibri" pitchFamily="34" charset="0"/>
              <a:cs typeface="Times New Roman" pitchFamily="18" charset="0"/>
            </a:endParaRPr>
          </a:p>
        </p:txBody>
      </p:sp>
    </p:spTree>
    <p:extLst>
      <p:ext uri="{BB962C8B-B14F-4D97-AF65-F5344CB8AC3E}">
        <p14:creationId xmlns:p14="http://schemas.microsoft.com/office/powerpoint/2010/main" val="3840212484"/>
      </p:ext>
    </p:extLst>
  </p:cSld>
  <p:clrMapOvr>
    <a:masterClrMapping/>
  </p:clrMapOvr>
  <p:transition>
    <p:zoom dir="in"/>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620688"/>
            <a:ext cx="8064896" cy="2677656"/>
          </a:xfrm>
          <a:prstGeom prst="rect">
            <a:avLst/>
          </a:prstGeom>
        </p:spPr>
        <p:txBody>
          <a:bodyPr wrap="square">
            <a:spAutoFit/>
          </a:bodyPr>
          <a:lstStyle/>
          <a:p>
            <a:pPr algn="just"/>
            <a:r>
              <a:rPr lang="ru-RU" sz="2400" b="1" i="1" dirty="0" smtClean="0">
                <a:solidFill>
                  <a:srgbClr val="0070C0"/>
                </a:solidFill>
                <a:cs typeface="Times New Roman" pitchFamily="18" charset="0"/>
              </a:rPr>
              <a:t>Этикет за столом для детей ничем особенно не отличается от этикета для взрослых. Вопрос состоит в том, </a:t>
            </a:r>
            <a:r>
              <a:rPr lang="ru-RU" sz="2400" b="1" i="1" dirty="0" smtClean="0">
                <a:solidFill>
                  <a:srgbClr val="0070C0"/>
                </a:solidFill>
                <a:cs typeface="Times New Roman" pitchFamily="18" charset="0"/>
                <a:hlinkClick r:id="rId2"/>
              </a:rPr>
              <a:t>как правильно объяснить </a:t>
            </a:r>
            <a:r>
              <a:rPr lang="ru-RU" sz="2400" b="1" i="1" dirty="0" smtClean="0">
                <a:solidFill>
                  <a:srgbClr val="0070C0"/>
                </a:solidFill>
                <a:cs typeface="Times New Roman" pitchFamily="18" charset="0"/>
              </a:rPr>
              <a:t>детям понятие этикета и научить его всем аспектам и нюансам поведения за столом. Опираясь на особенности дошкольного возраста, можно определить</a:t>
            </a:r>
            <a:r>
              <a:rPr lang="ru-RU" sz="2400" b="1" i="1" u="sng" dirty="0" smtClean="0">
                <a:solidFill>
                  <a:schemeClr val="tx2">
                    <a:lumMod val="60000"/>
                    <a:lumOff val="40000"/>
                  </a:schemeClr>
                </a:solidFill>
                <a:cs typeface="Times New Roman" pitchFamily="18" charset="0"/>
              </a:rPr>
              <a:t> этапы </a:t>
            </a:r>
            <a:r>
              <a:rPr lang="ru-RU" sz="2400" b="1" i="1" dirty="0" smtClean="0">
                <a:solidFill>
                  <a:srgbClr val="0070C0"/>
                </a:solidFill>
                <a:cs typeface="Times New Roman" pitchFamily="18" charset="0"/>
              </a:rPr>
              <a:t>овладения правилами столового этикета.</a:t>
            </a:r>
            <a:endParaRPr lang="ru-RU" sz="2400" b="1" i="1" dirty="0">
              <a:solidFill>
                <a:srgbClr val="0070C0"/>
              </a:solidFill>
              <a:cs typeface="Times New Roman" pitchFamily="18" charset="0"/>
            </a:endParaRPr>
          </a:p>
        </p:txBody>
      </p:sp>
      <p:pic>
        <p:nvPicPr>
          <p:cNvPr id="34818" name="Picture 2" descr="etiket-za-stolom-dlya-detei"/>
          <p:cNvPicPr>
            <a:picLocks noChangeAspect="1" noChangeArrowheads="1"/>
          </p:cNvPicPr>
          <p:nvPr/>
        </p:nvPicPr>
        <p:blipFill>
          <a:blip r:embed="rId3" cstate="print"/>
          <a:srcRect/>
          <a:stretch>
            <a:fillRect/>
          </a:stretch>
        </p:blipFill>
        <p:spPr bwMode="auto">
          <a:xfrm>
            <a:off x="2771800" y="4149080"/>
            <a:ext cx="3705199" cy="2371329"/>
          </a:xfrm>
          <a:prstGeom prst="rect">
            <a:avLst/>
          </a:prstGeom>
          <a:noFill/>
        </p:spPr>
      </p:pic>
    </p:spTree>
    <p:extLst>
      <p:ext uri="{BB962C8B-B14F-4D97-AF65-F5344CB8AC3E}">
        <p14:creationId xmlns:p14="http://schemas.microsoft.com/office/powerpoint/2010/main" val="2558906245"/>
      </p:ext>
    </p:extLst>
  </p:cSld>
  <p:clrMapOvr>
    <a:masterClrMapping/>
  </p:clrMapOvr>
  <p:transition>
    <p:whee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8420" y="548680"/>
            <a:ext cx="8229600" cy="792088"/>
          </a:xfrm>
        </p:spPr>
        <p:txBody>
          <a:bodyPr>
            <a:normAutofit/>
          </a:bodyPr>
          <a:lstStyle/>
          <a:p>
            <a:pPr algn="ctr"/>
            <a:r>
              <a:rPr lang="ru-RU" sz="36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1-й этап</a:t>
            </a:r>
            <a:endParaRPr lang="ru-RU" sz="36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 name="Содержимое 2"/>
          <p:cNvSpPr>
            <a:spLocks noGrp="1"/>
          </p:cNvSpPr>
          <p:nvPr>
            <p:ph idx="1"/>
          </p:nvPr>
        </p:nvSpPr>
        <p:spPr>
          <a:xfrm>
            <a:off x="683567" y="1240664"/>
            <a:ext cx="8026775" cy="2736303"/>
          </a:xfrm>
        </p:spPr>
        <p:txBody>
          <a:bodyPr>
            <a:normAutofit/>
          </a:bodyPr>
          <a:lstStyle/>
          <a:p>
            <a:pPr marL="0" indent="0" algn="just">
              <a:buNone/>
            </a:pPr>
            <a:r>
              <a:rPr lang="ru-RU" sz="2400" b="1" i="1" dirty="0" smtClean="0">
                <a:solidFill>
                  <a:srgbClr val="0070C0"/>
                </a:solidFill>
                <a:latin typeface="Calibri" pitchFamily="34" charset="0"/>
                <a:cs typeface="Times New Roman" pitchFamily="18" charset="0"/>
              </a:rPr>
              <a:t>Детям в </a:t>
            </a:r>
            <a:r>
              <a:rPr lang="ru-RU" sz="2400" b="1" i="1" u="sng" dirty="0" smtClean="0">
                <a:solidFill>
                  <a:srgbClr val="0070C0"/>
                </a:solidFill>
                <a:latin typeface="Calibri" pitchFamily="34" charset="0"/>
                <a:cs typeface="Times New Roman" pitchFamily="18" charset="0"/>
              </a:rPr>
              <a:t>игровой ситуации</a:t>
            </a:r>
            <a:r>
              <a:rPr lang="ru-RU" sz="2400" b="1" i="1" dirty="0" smtClean="0">
                <a:solidFill>
                  <a:srgbClr val="0070C0"/>
                </a:solidFill>
                <a:latin typeface="Calibri" pitchFamily="34" charset="0"/>
                <a:cs typeface="Times New Roman" pitchFamily="18" charset="0"/>
              </a:rPr>
              <a:t> объясняют, как нужно ставить ноги, куда класть руки, какой должна быть спина. Пусть ребёнок ненадолго примет правильную позу, но это уже станет образцом для подражания, своеобразным опытом, который поможет ему вспомнить правильную позу при словесном напоминании взрослого.</a:t>
            </a:r>
          </a:p>
          <a:p>
            <a:pPr algn="just">
              <a:buNone/>
            </a:pPr>
            <a:endParaRPr lang="ru-RU" sz="2400" b="1" i="1" dirty="0" smtClean="0">
              <a:solidFill>
                <a:srgbClr val="002060"/>
              </a:solidFill>
              <a:latin typeface="Calibri" pitchFamily="34" charset="0"/>
              <a:cs typeface="Times New Roman" pitchFamily="18" charset="0"/>
            </a:endParaRPr>
          </a:p>
          <a:p>
            <a:endParaRPr lang="ru-RU" sz="2400" dirty="0"/>
          </a:p>
        </p:txBody>
      </p:sp>
      <p:pic>
        <p:nvPicPr>
          <p:cNvPr id="6151" name="Picture 7" descr="http://www.leaninfo.ru/wp-content/uploads/2011/12/donkeyproducts_tischset_myfirstknigge_mood2-530x319.jpg"/>
          <p:cNvPicPr>
            <a:picLocks noChangeAspect="1" noChangeArrowheads="1"/>
          </p:cNvPicPr>
          <p:nvPr/>
        </p:nvPicPr>
        <p:blipFill>
          <a:blip r:embed="rId2" cstate="print"/>
          <a:srcRect/>
          <a:stretch>
            <a:fillRect/>
          </a:stretch>
        </p:blipFill>
        <p:spPr bwMode="auto">
          <a:xfrm>
            <a:off x="4572000" y="4005064"/>
            <a:ext cx="4104456" cy="2606428"/>
          </a:xfrm>
          <a:prstGeom prst="rect">
            <a:avLst/>
          </a:prstGeom>
          <a:noFill/>
        </p:spPr>
      </p:pic>
      <p:pic>
        <p:nvPicPr>
          <p:cNvPr id="6153" name="Picture 9" descr="http://www.leaninfo.ru/wp-content/uploads/2011/12/Tischset_MyFirstKnigge-530x308.jpg"/>
          <p:cNvPicPr>
            <a:picLocks noChangeAspect="1" noChangeArrowheads="1"/>
          </p:cNvPicPr>
          <p:nvPr/>
        </p:nvPicPr>
        <p:blipFill>
          <a:blip r:embed="rId3" cstate="print"/>
          <a:srcRect/>
          <a:stretch>
            <a:fillRect/>
          </a:stretch>
        </p:blipFill>
        <p:spPr bwMode="auto">
          <a:xfrm>
            <a:off x="395536" y="4005064"/>
            <a:ext cx="4056971" cy="2573661"/>
          </a:xfrm>
          <a:prstGeom prst="rect">
            <a:avLst/>
          </a:prstGeom>
          <a:noFill/>
        </p:spPr>
      </p:pic>
    </p:spTree>
    <p:extLst>
      <p:ext uri="{BB962C8B-B14F-4D97-AF65-F5344CB8AC3E}">
        <p14:creationId xmlns:p14="http://schemas.microsoft.com/office/powerpoint/2010/main" val="3544234380"/>
      </p:ext>
    </p:extLst>
  </p:cSld>
  <p:clrMapOvr>
    <a:masterClrMapping/>
  </p:clrMapOvr>
  <p:transition>
    <p:wheel spokes="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358" y="476672"/>
            <a:ext cx="8686800" cy="1008112"/>
          </a:xfrm>
        </p:spPr>
        <p:txBody>
          <a:bodyPr>
            <a:noAutofit/>
          </a:bodyPr>
          <a:lstStyle/>
          <a:p>
            <a:pPr algn="ctr"/>
            <a:r>
              <a:rPr lang="ru-RU" sz="2800" b="1" i="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itchFamily="18" charset="0"/>
                <a:cs typeface="Times New Roman" pitchFamily="18" charset="0"/>
              </a:rPr>
              <a:t>Очень важно объяснить ребенку, что этикет за столом включает такие правила:</a:t>
            </a:r>
            <a:endParaRPr lang="ru-RU" sz="2800" b="1" i="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itchFamily="18" charset="0"/>
              <a:cs typeface="Times New Roman" pitchFamily="18" charset="0"/>
            </a:endParaRPr>
          </a:p>
        </p:txBody>
      </p:sp>
      <p:sp>
        <p:nvSpPr>
          <p:cNvPr id="8" name="Содержимое 7"/>
          <p:cNvSpPr>
            <a:spLocks noGrp="1"/>
          </p:cNvSpPr>
          <p:nvPr>
            <p:ph idx="1"/>
          </p:nvPr>
        </p:nvSpPr>
        <p:spPr>
          <a:xfrm>
            <a:off x="395536" y="1268760"/>
            <a:ext cx="8424936" cy="5400600"/>
          </a:xfrm>
        </p:spPr>
        <p:txBody>
          <a:bodyPr>
            <a:normAutofit fontScale="25000" lnSpcReduction="20000"/>
          </a:bodyPr>
          <a:lstStyle/>
          <a:p>
            <a:pPr algn="just">
              <a:buNone/>
            </a:pPr>
            <a:r>
              <a:rPr lang="ru-RU" sz="9600" b="1" i="1" dirty="0" smtClean="0">
                <a:solidFill>
                  <a:srgbClr val="002060"/>
                </a:solidFill>
                <a:latin typeface="Times New Roman" pitchFamily="18" charset="0"/>
                <a:cs typeface="Times New Roman" pitchFamily="18" charset="0"/>
              </a:rPr>
              <a:t>1</a:t>
            </a:r>
            <a:r>
              <a:rPr lang="ru-RU" sz="9600" b="1" i="1" dirty="0" smtClean="0">
                <a:solidFill>
                  <a:srgbClr val="002060"/>
                </a:solidFill>
                <a:latin typeface="Calibri" pitchFamily="34" charset="0"/>
                <a:cs typeface="Times New Roman" pitchFamily="18" charset="0"/>
              </a:rPr>
              <a:t>. Вымыть руки перед едой.</a:t>
            </a:r>
          </a:p>
          <a:p>
            <a:pPr algn="just">
              <a:buNone/>
            </a:pPr>
            <a:r>
              <a:rPr lang="ru-RU" sz="9600" b="1" i="1" dirty="0" smtClean="0">
                <a:solidFill>
                  <a:srgbClr val="002060"/>
                </a:solidFill>
                <a:latin typeface="Calibri" pitchFamily="34" charset="0"/>
                <a:cs typeface="Times New Roman" pitchFamily="18" charset="0"/>
              </a:rPr>
              <a:t>2. Кушать нужно сидя за столом и молча. Не допускаются игры с едой.</a:t>
            </a:r>
          </a:p>
          <a:p>
            <a:pPr algn="just">
              <a:buNone/>
            </a:pPr>
            <a:r>
              <a:rPr lang="ru-RU" sz="9600" b="1" i="1" dirty="0" smtClean="0">
                <a:solidFill>
                  <a:srgbClr val="002060"/>
                </a:solidFill>
                <a:latin typeface="Calibri" pitchFamily="34" charset="0"/>
                <a:cs typeface="Times New Roman" pitchFamily="18" charset="0"/>
              </a:rPr>
              <a:t>3. Не следует сильно накланяться к тарелке, для этого есть ложка.</a:t>
            </a:r>
          </a:p>
          <a:p>
            <a:pPr algn="just">
              <a:buNone/>
            </a:pPr>
            <a:r>
              <a:rPr lang="ru-RU" sz="9600" b="1" i="1" dirty="0" smtClean="0">
                <a:solidFill>
                  <a:srgbClr val="002060"/>
                </a:solidFill>
                <a:latin typeface="Calibri" pitchFamily="34" charset="0"/>
                <a:cs typeface="Times New Roman" pitchFamily="18" charset="0"/>
              </a:rPr>
              <a:t>4. Локтям на столе тоже не место.</a:t>
            </a:r>
          </a:p>
          <a:p>
            <a:pPr algn="just">
              <a:buNone/>
            </a:pPr>
            <a:r>
              <a:rPr lang="ru-RU" sz="9600" b="1" i="1" dirty="0" smtClean="0">
                <a:solidFill>
                  <a:srgbClr val="002060"/>
                </a:solidFill>
                <a:latin typeface="Calibri" pitchFamily="34" charset="0"/>
                <a:cs typeface="Times New Roman" pitchFamily="18" charset="0"/>
              </a:rPr>
              <a:t>5. Не нужно накладывать полный род еды, чтобы потом все вываливалось.</a:t>
            </a:r>
          </a:p>
          <a:p>
            <a:pPr algn="just">
              <a:buNone/>
            </a:pPr>
            <a:r>
              <a:rPr lang="ru-RU" sz="9600" b="1" i="1" dirty="0" smtClean="0">
                <a:solidFill>
                  <a:srgbClr val="002060"/>
                </a:solidFill>
                <a:latin typeface="Calibri" pitchFamily="34" charset="0"/>
                <a:cs typeface="Times New Roman" pitchFamily="18" charset="0"/>
              </a:rPr>
              <a:t>6. Торопиться и не прожевывать пищу неприлично.</a:t>
            </a:r>
          </a:p>
          <a:p>
            <a:pPr algn="just">
              <a:buNone/>
            </a:pPr>
            <a:r>
              <a:rPr lang="ru-RU" sz="9600" b="1" i="1" dirty="0" smtClean="0">
                <a:solidFill>
                  <a:srgbClr val="002060"/>
                </a:solidFill>
                <a:latin typeface="Calibri" pitchFamily="34" charset="0"/>
                <a:cs typeface="Times New Roman" pitchFamily="18" charset="0"/>
              </a:rPr>
              <a:t>7. Во время еды нельзя отвлекаться на телевизор, книги.</a:t>
            </a:r>
          </a:p>
          <a:p>
            <a:pPr algn="just">
              <a:buNone/>
            </a:pPr>
            <a:r>
              <a:rPr lang="ru-RU" sz="9600" b="1" i="1" dirty="0" smtClean="0">
                <a:solidFill>
                  <a:srgbClr val="002060"/>
                </a:solidFill>
                <a:latin typeface="Calibri" pitchFamily="34" charset="0"/>
                <a:cs typeface="Times New Roman" pitchFamily="18" charset="0"/>
              </a:rPr>
              <a:t>8. Правильно пользоваться вилкой, ложкой и ножом. Ножом можно учить с 4 лет.</a:t>
            </a:r>
          </a:p>
          <a:p>
            <a:pPr algn="just">
              <a:buNone/>
            </a:pPr>
            <a:r>
              <a:rPr lang="ru-RU" sz="9600" b="1" i="1" dirty="0" smtClean="0">
                <a:solidFill>
                  <a:srgbClr val="002060"/>
                </a:solidFill>
                <a:latin typeface="Calibri" pitchFamily="34" charset="0"/>
                <a:cs typeface="Times New Roman" pitchFamily="18" charset="0"/>
              </a:rPr>
              <a:t>9. Вытирать рот салфеткой.</a:t>
            </a:r>
          </a:p>
          <a:p>
            <a:pPr algn="just">
              <a:buNone/>
            </a:pPr>
            <a:r>
              <a:rPr lang="ru-RU" sz="9600" b="1" i="1" dirty="0" smtClean="0">
                <a:solidFill>
                  <a:srgbClr val="002060"/>
                </a:solidFill>
                <a:latin typeface="Calibri" pitchFamily="34" charset="0"/>
                <a:cs typeface="Times New Roman" pitchFamily="18" charset="0"/>
              </a:rPr>
              <a:t>10. После окончания приема пищи следует поблагодарить. Выйти из за стола, убрать за собой посуду, помыть руки</a:t>
            </a:r>
            <a:r>
              <a:rPr lang="ru-RU" sz="9600" b="1" i="1" dirty="0" smtClean="0">
                <a:latin typeface="Calibri" pitchFamily="34" charset="0"/>
                <a:cs typeface="Times New Roman" pitchFamily="18" charset="0"/>
              </a:rPr>
              <a:t>.</a:t>
            </a:r>
          </a:p>
          <a:p>
            <a:endParaRPr lang="ru-RU" dirty="0"/>
          </a:p>
        </p:txBody>
      </p:sp>
    </p:spTree>
    <p:extLst>
      <p:ext uri="{BB962C8B-B14F-4D97-AF65-F5344CB8AC3E}">
        <p14:creationId xmlns:p14="http://schemas.microsoft.com/office/powerpoint/2010/main" val="738484933"/>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 calcmode="lin" valueType="num">
                                      <p:cBhvr additive="base">
                                        <p:cTn id="31"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Effect transition="in" filter="fade">
                                      <p:cBhvr>
                                        <p:cTn id="37" dur="1000"/>
                                        <p:tgtEl>
                                          <p:spTgt spid="8">
                                            <p:txEl>
                                              <p:pRg st="5" end="5"/>
                                            </p:txEl>
                                          </p:spTgt>
                                        </p:tgtEl>
                                      </p:cBhvr>
                                    </p:animEffect>
                                    <p:anim calcmode="lin" valueType="num">
                                      <p:cBhvr>
                                        <p:cTn id="38"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8">
                                            <p:txEl>
                                              <p:pRg st="6" end="6"/>
                                            </p:txEl>
                                          </p:spTgt>
                                        </p:tgtEl>
                                        <p:attrNameLst>
                                          <p:attrName>style.visibility</p:attrName>
                                        </p:attrNameLst>
                                      </p:cBhvr>
                                      <p:to>
                                        <p:strVal val="visible"/>
                                      </p:to>
                                    </p:set>
                                    <p:animEffect transition="in" filter="fade">
                                      <p:cBhvr>
                                        <p:cTn id="44" dur="1000"/>
                                        <p:tgtEl>
                                          <p:spTgt spid="8">
                                            <p:txEl>
                                              <p:pRg st="6" end="6"/>
                                            </p:txEl>
                                          </p:spTgt>
                                        </p:tgtEl>
                                      </p:cBhvr>
                                    </p:animEffect>
                                    <p:anim calcmode="lin" valueType="num">
                                      <p:cBhvr>
                                        <p:cTn id="45"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8">
                                            <p:txEl>
                                              <p:pRg st="7" end="7"/>
                                            </p:txEl>
                                          </p:spTgt>
                                        </p:tgtEl>
                                        <p:attrNameLst>
                                          <p:attrName>style.visibility</p:attrName>
                                        </p:attrNameLst>
                                      </p:cBhvr>
                                      <p:to>
                                        <p:strVal val="visible"/>
                                      </p:to>
                                    </p:set>
                                    <p:animEffect transition="in" filter="fade">
                                      <p:cBhvr>
                                        <p:cTn id="51" dur="1000"/>
                                        <p:tgtEl>
                                          <p:spTgt spid="8">
                                            <p:txEl>
                                              <p:pRg st="7" end="7"/>
                                            </p:txEl>
                                          </p:spTgt>
                                        </p:tgtEl>
                                      </p:cBhvr>
                                    </p:animEffect>
                                    <p:anim calcmode="lin" valueType="num">
                                      <p:cBhvr>
                                        <p:cTn id="52"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53"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8">
                                            <p:txEl>
                                              <p:pRg st="8" end="8"/>
                                            </p:txEl>
                                          </p:spTgt>
                                        </p:tgtEl>
                                        <p:attrNameLst>
                                          <p:attrName>style.visibility</p:attrName>
                                        </p:attrNameLst>
                                      </p:cBhvr>
                                      <p:to>
                                        <p:strVal val="visible"/>
                                      </p:to>
                                    </p:set>
                                    <p:animEffect transition="in" filter="fade">
                                      <p:cBhvr>
                                        <p:cTn id="58" dur="1000"/>
                                        <p:tgtEl>
                                          <p:spTgt spid="8">
                                            <p:txEl>
                                              <p:pRg st="8" end="8"/>
                                            </p:txEl>
                                          </p:spTgt>
                                        </p:tgtEl>
                                      </p:cBhvr>
                                    </p:animEffect>
                                    <p:anim calcmode="lin" valueType="num">
                                      <p:cBhvr>
                                        <p:cTn id="59" dur="1000" fill="hold"/>
                                        <p:tgtEl>
                                          <p:spTgt spid="8">
                                            <p:txEl>
                                              <p:pRg st="8" end="8"/>
                                            </p:txEl>
                                          </p:spTgt>
                                        </p:tgtEl>
                                        <p:attrNameLst>
                                          <p:attrName>ppt_x</p:attrName>
                                        </p:attrNameLst>
                                      </p:cBhvr>
                                      <p:tavLst>
                                        <p:tav tm="0">
                                          <p:val>
                                            <p:strVal val="#ppt_x"/>
                                          </p:val>
                                        </p:tav>
                                        <p:tav tm="100000">
                                          <p:val>
                                            <p:strVal val="#ppt_x"/>
                                          </p:val>
                                        </p:tav>
                                      </p:tavLst>
                                    </p:anim>
                                    <p:anim calcmode="lin" valueType="num">
                                      <p:cBhvr>
                                        <p:cTn id="60" dur="1000" fill="hold"/>
                                        <p:tgtEl>
                                          <p:spTgt spid="8">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8">
                                            <p:txEl>
                                              <p:pRg st="9" end="9"/>
                                            </p:txEl>
                                          </p:spTgt>
                                        </p:tgtEl>
                                        <p:attrNameLst>
                                          <p:attrName>style.visibility</p:attrName>
                                        </p:attrNameLst>
                                      </p:cBhvr>
                                      <p:to>
                                        <p:strVal val="visible"/>
                                      </p:to>
                                    </p:set>
                                    <p:animEffect transition="in" filter="fade">
                                      <p:cBhvr>
                                        <p:cTn id="65" dur="1000"/>
                                        <p:tgtEl>
                                          <p:spTgt spid="8">
                                            <p:txEl>
                                              <p:pRg st="9" end="9"/>
                                            </p:txEl>
                                          </p:spTgt>
                                        </p:tgtEl>
                                      </p:cBhvr>
                                    </p:animEffect>
                                    <p:anim calcmode="lin" valueType="num">
                                      <p:cBhvr>
                                        <p:cTn id="66" dur="1000" fill="hold"/>
                                        <p:tgtEl>
                                          <p:spTgt spid="8">
                                            <p:txEl>
                                              <p:pRg st="9" end="9"/>
                                            </p:txEl>
                                          </p:spTgt>
                                        </p:tgtEl>
                                        <p:attrNameLst>
                                          <p:attrName>ppt_x</p:attrName>
                                        </p:attrNameLst>
                                      </p:cBhvr>
                                      <p:tavLst>
                                        <p:tav tm="0">
                                          <p:val>
                                            <p:strVal val="#ppt_x"/>
                                          </p:val>
                                        </p:tav>
                                        <p:tav tm="100000">
                                          <p:val>
                                            <p:strVal val="#ppt_x"/>
                                          </p:val>
                                        </p:tav>
                                      </p:tavLst>
                                    </p:anim>
                                    <p:anim calcmode="lin" valueType="num">
                                      <p:cBhvr>
                                        <p:cTn id="67" dur="1000" fill="hold"/>
                                        <p:tgtEl>
                                          <p:spTgt spid="8">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Picture 3" descr="C:\Users\Acer\Desktop\сервировка\sad-13b.jpg"/>
          <p:cNvPicPr>
            <a:picLocks noGrp="1" noChangeAspect="1" noChangeArrowheads="1"/>
          </p:cNvPicPr>
          <p:nvPr>
            <p:ph idx="1"/>
          </p:nvPr>
        </p:nvPicPr>
        <p:blipFill>
          <a:blip r:embed="rId2" cstate="print"/>
          <a:srcRect/>
          <a:stretch>
            <a:fillRect/>
          </a:stretch>
        </p:blipFill>
        <p:spPr bwMode="auto">
          <a:xfrm>
            <a:off x="0" y="0"/>
            <a:ext cx="9144000" cy="7029400"/>
          </a:xfrm>
          <a:prstGeom prst="rect">
            <a:avLst/>
          </a:prstGeom>
          <a:noFill/>
        </p:spPr>
      </p:pic>
    </p:spTree>
    <p:extLst>
      <p:ext uri="{BB962C8B-B14F-4D97-AF65-F5344CB8AC3E}">
        <p14:creationId xmlns:p14="http://schemas.microsoft.com/office/powerpoint/2010/main" val="811241597"/>
      </p:ext>
    </p:extLst>
  </p:cSld>
  <p:clrMapOvr>
    <a:masterClrMapping/>
  </p:clrMapOvr>
  <p:transition>
    <p:strips dir="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C:\Users\Acer\Desktop\сервировка\104354897_large_DOU1100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2149063265"/>
      </p:ext>
    </p:extLst>
  </p:cSld>
  <p:clrMapOvr>
    <a:masterClrMapping/>
  </p:clrMapOvr>
  <p:transition>
    <p:strips/>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normAutofit/>
          </a:bodyPr>
          <a:lstStyle/>
          <a:p>
            <a:pPr algn="ctr"/>
            <a:r>
              <a:rPr lang="ru-RU" sz="3600" b="1" i="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2-й этап</a:t>
            </a:r>
            <a:endParaRPr lang="ru-RU" sz="36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 name="Содержимое 2"/>
          <p:cNvSpPr>
            <a:spLocks noGrp="1"/>
          </p:cNvSpPr>
          <p:nvPr>
            <p:ph idx="1"/>
          </p:nvPr>
        </p:nvSpPr>
        <p:spPr>
          <a:xfrm>
            <a:off x="395536" y="1196753"/>
            <a:ext cx="8280920" cy="2376263"/>
          </a:xfrm>
        </p:spPr>
        <p:txBody>
          <a:bodyPr>
            <a:normAutofit/>
          </a:bodyPr>
          <a:lstStyle/>
          <a:p>
            <a:pPr algn="just"/>
            <a:r>
              <a:rPr lang="ru-RU" sz="2600" b="1" i="1" u="sng" dirty="0" smtClean="0">
                <a:solidFill>
                  <a:srgbClr val="7030A0"/>
                </a:solidFill>
                <a:latin typeface="Calibri" pitchFamily="34" charset="0"/>
                <a:cs typeface="Times New Roman" pitchFamily="18" charset="0"/>
              </a:rPr>
              <a:t>Создание необходимой развивающей предметной среды</a:t>
            </a:r>
            <a:r>
              <a:rPr lang="ru-RU" sz="2600" b="1" i="1" dirty="0" smtClean="0">
                <a:solidFill>
                  <a:srgbClr val="7030A0"/>
                </a:solidFill>
                <a:latin typeface="Calibri" pitchFamily="34" charset="0"/>
                <a:cs typeface="Times New Roman" pitchFamily="18" charset="0"/>
              </a:rPr>
              <a:t>: наборы красивой современной посуды и столовых принадлежностей: белоснежные скатерти, салфетки, вазочки для цветов, подставки для бумажных салфеток</a:t>
            </a:r>
            <a:r>
              <a:rPr lang="ru-RU" b="1" i="1" dirty="0" smtClean="0">
                <a:solidFill>
                  <a:srgbClr val="7030A0"/>
                </a:solidFill>
                <a:latin typeface="Calibri" pitchFamily="34" charset="0"/>
                <a:cs typeface="Times New Roman" pitchFamily="18" charset="0"/>
              </a:rPr>
              <a:t>.</a:t>
            </a:r>
          </a:p>
          <a:p>
            <a:endParaRPr lang="ru-RU" i="1" dirty="0">
              <a:latin typeface="Calibri" pitchFamily="34" charset="0"/>
            </a:endParaRPr>
          </a:p>
        </p:txBody>
      </p:sp>
      <p:pic>
        <p:nvPicPr>
          <p:cNvPr id="7170" name="Picture 2" descr="C:\Users\Acer\Desktop\сервировка\i.jpg"/>
          <p:cNvPicPr>
            <a:picLocks noChangeAspect="1" noChangeArrowheads="1"/>
          </p:cNvPicPr>
          <p:nvPr/>
        </p:nvPicPr>
        <p:blipFill>
          <a:blip r:embed="rId2" cstate="print"/>
          <a:srcRect/>
          <a:stretch>
            <a:fillRect/>
          </a:stretch>
        </p:blipFill>
        <p:spPr bwMode="auto">
          <a:xfrm>
            <a:off x="395536" y="3645024"/>
            <a:ext cx="4032448" cy="2952328"/>
          </a:xfrm>
          <a:prstGeom prst="rect">
            <a:avLst/>
          </a:prstGeom>
          <a:noFill/>
        </p:spPr>
      </p:pic>
      <p:pic>
        <p:nvPicPr>
          <p:cNvPr id="7172" name="Picture 4" descr="C:\Users\Acer\Desktop\сервировка\a8a87efb03c5cf9a55c41149231e3975.gif"/>
          <p:cNvPicPr>
            <a:picLocks noChangeAspect="1" noChangeArrowheads="1" noCrop="1"/>
          </p:cNvPicPr>
          <p:nvPr/>
        </p:nvPicPr>
        <p:blipFill>
          <a:blip r:embed="rId3" cstate="print"/>
          <a:srcRect/>
          <a:stretch>
            <a:fillRect/>
          </a:stretch>
        </p:blipFill>
        <p:spPr bwMode="auto">
          <a:xfrm>
            <a:off x="4716016" y="3356992"/>
            <a:ext cx="4067944" cy="3295125"/>
          </a:xfrm>
          <a:prstGeom prst="rect">
            <a:avLst/>
          </a:prstGeom>
          <a:noFill/>
        </p:spPr>
      </p:pic>
    </p:spTree>
    <p:extLst>
      <p:ext uri="{BB962C8B-B14F-4D97-AF65-F5344CB8AC3E}">
        <p14:creationId xmlns:p14="http://schemas.microsoft.com/office/powerpoint/2010/main" val="3299587097"/>
      </p:ext>
    </p:extLst>
  </p:cSld>
  <p:clrMapOvr>
    <a:masterClrMapping/>
  </p:clrMapOvr>
  <p:transition>
    <p:checker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20688"/>
            <a:ext cx="8686800" cy="838200"/>
          </a:xfrm>
        </p:spPr>
        <p:txBody>
          <a:bodyPr>
            <a:normAutofit fontScale="90000"/>
          </a:bodyPr>
          <a:lstStyle/>
          <a:p>
            <a:pPr algn="ctr"/>
            <a:r>
              <a:rPr lang="ru-RU" b="1" i="1" dirty="0" smtClean="0">
                <a:solidFill>
                  <a:srgbClr val="FF0000"/>
                </a:solidFill>
                <a:latin typeface="Times New Roman" pitchFamily="18" charset="0"/>
                <a:cs typeface="Times New Roman" pitchFamily="18" charset="0"/>
              </a:rPr>
              <a:t>картинки по украшению и сервировке стола</a:t>
            </a:r>
            <a:endParaRPr lang="ru-RU" dirty="0">
              <a:solidFill>
                <a:srgbClr val="FF0000"/>
              </a:solidFill>
            </a:endParaRPr>
          </a:p>
        </p:txBody>
      </p:sp>
      <p:pic>
        <p:nvPicPr>
          <p:cNvPr id="9218" name="Picture 2" descr="C:\Users\Acer\Desktop\сервировка\1300286134_a8b5dddf92cct.jpg"/>
          <p:cNvPicPr>
            <a:picLocks noGrp="1" noChangeAspect="1" noChangeArrowheads="1"/>
          </p:cNvPicPr>
          <p:nvPr>
            <p:ph idx="1"/>
          </p:nvPr>
        </p:nvPicPr>
        <p:blipFill>
          <a:blip r:embed="rId2" cstate="print"/>
          <a:srcRect/>
          <a:stretch>
            <a:fillRect/>
          </a:stretch>
        </p:blipFill>
        <p:spPr bwMode="auto">
          <a:xfrm>
            <a:off x="251520" y="1916832"/>
            <a:ext cx="3350586" cy="4680445"/>
          </a:xfrm>
          <a:prstGeom prst="rect">
            <a:avLst/>
          </a:prstGeom>
          <a:noFill/>
        </p:spPr>
      </p:pic>
      <p:pic>
        <p:nvPicPr>
          <p:cNvPr id="22529" name="Picture 1" descr="C:\Users\Acer\Desktop\сервировка\1300287124_a080844e29dft.jpg"/>
          <p:cNvPicPr>
            <a:picLocks noChangeAspect="1" noChangeArrowheads="1"/>
          </p:cNvPicPr>
          <p:nvPr/>
        </p:nvPicPr>
        <p:blipFill>
          <a:blip r:embed="rId3" cstate="print"/>
          <a:srcRect/>
          <a:stretch>
            <a:fillRect/>
          </a:stretch>
        </p:blipFill>
        <p:spPr bwMode="auto">
          <a:xfrm>
            <a:off x="3851920" y="1916832"/>
            <a:ext cx="5040560" cy="4608512"/>
          </a:xfrm>
          <a:prstGeom prst="rect">
            <a:avLst/>
          </a:prstGeom>
          <a:noFill/>
        </p:spPr>
      </p:pic>
    </p:spTree>
    <p:extLst>
      <p:ext uri="{BB962C8B-B14F-4D97-AF65-F5344CB8AC3E}">
        <p14:creationId xmlns:p14="http://schemas.microsoft.com/office/powerpoint/2010/main" val="3550554587"/>
      </p:ext>
    </p:extLst>
  </p:cSld>
  <p:clrMapOvr>
    <a:masterClrMapping/>
  </p:clrMapOvr>
  <p:transition>
    <p:wedg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48680"/>
            <a:ext cx="8229600" cy="864096"/>
          </a:xfrm>
        </p:spPr>
        <p:txBody>
          <a:bodyPr>
            <a:normAutofit/>
          </a:bodyPr>
          <a:lstStyle/>
          <a:p>
            <a:pPr algn="ctr"/>
            <a:r>
              <a:rPr lang="ru-RU" sz="36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itchFamily="18" charset="0"/>
                <a:cs typeface="Times New Roman" pitchFamily="18" charset="0"/>
              </a:rPr>
              <a:t>Закрепление  знаний:</a:t>
            </a:r>
            <a:endParaRPr lang="ru-RU" sz="36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 name="Содержимое 2"/>
          <p:cNvSpPr>
            <a:spLocks noGrp="1"/>
          </p:cNvSpPr>
          <p:nvPr>
            <p:ph idx="1"/>
          </p:nvPr>
        </p:nvSpPr>
        <p:spPr>
          <a:xfrm>
            <a:off x="683568" y="1556792"/>
            <a:ext cx="8064896" cy="1800200"/>
          </a:xfrm>
        </p:spPr>
        <p:txBody>
          <a:bodyPr>
            <a:normAutofit fontScale="77500" lnSpcReduction="20000"/>
          </a:bodyPr>
          <a:lstStyle/>
          <a:p>
            <a:pPr algn="just"/>
            <a:r>
              <a:rPr lang="ru-RU" sz="2600" b="1" i="1" dirty="0" smtClean="0">
                <a:solidFill>
                  <a:srgbClr val="0070C0"/>
                </a:solidFill>
                <a:latin typeface="Calibri" pitchFamily="34" charset="0"/>
                <a:cs typeface="Times New Roman" pitchFamily="18" charset="0"/>
              </a:rPr>
              <a:t>праздники и развлечения («День рождения», «День смеха» и др.); </a:t>
            </a:r>
          </a:p>
          <a:p>
            <a:pPr algn="just"/>
            <a:r>
              <a:rPr lang="ru-RU" sz="2600" b="1" i="1" dirty="0" smtClean="0">
                <a:solidFill>
                  <a:srgbClr val="0070C0"/>
                </a:solidFill>
                <a:latin typeface="Calibri" pitchFamily="34" charset="0"/>
                <a:cs typeface="Times New Roman" pitchFamily="18" charset="0"/>
              </a:rPr>
              <a:t>традиции группы: «День именинника», «Чаепитие с родителями»; </a:t>
            </a:r>
          </a:p>
          <a:p>
            <a:pPr algn="just"/>
            <a:r>
              <a:rPr lang="ru-RU" sz="2600" b="1" i="1" dirty="0" smtClean="0">
                <a:solidFill>
                  <a:srgbClr val="0070C0"/>
                </a:solidFill>
                <a:latin typeface="Calibri" pitchFamily="34" charset="0"/>
                <a:cs typeface="Times New Roman" pitchFamily="18" charset="0"/>
              </a:rPr>
              <a:t>игры на развитие мелкой моторики и координации движений.</a:t>
            </a:r>
          </a:p>
          <a:p>
            <a:pPr algn="just"/>
            <a:endParaRPr lang="ru-RU" b="1" i="1" dirty="0">
              <a:latin typeface="Calibri" pitchFamily="34" charset="0"/>
            </a:endParaRPr>
          </a:p>
        </p:txBody>
      </p:sp>
      <p:pic>
        <p:nvPicPr>
          <p:cNvPr id="4" name="Picture 2" descr="http://ddu102grodno.schools.by/data/ddu102grodno/albums/8390/126182/126182.800x600.v1384947520.jpg"/>
          <p:cNvPicPr>
            <a:picLocks noChangeAspect="1" noChangeArrowheads="1"/>
          </p:cNvPicPr>
          <p:nvPr/>
        </p:nvPicPr>
        <p:blipFill>
          <a:blip r:embed="rId2" cstate="print"/>
          <a:srcRect/>
          <a:stretch>
            <a:fillRect/>
          </a:stretch>
        </p:blipFill>
        <p:spPr bwMode="auto">
          <a:xfrm>
            <a:off x="323528" y="3573016"/>
            <a:ext cx="4104456" cy="3073212"/>
          </a:xfrm>
          <a:prstGeom prst="rect">
            <a:avLst/>
          </a:prstGeom>
          <a:noFill/>
        </p:spPr>
      </p:pic>
      <p:pic>
        <p:nvPicPr>
          <p:cNvPr id="11266" name="Picture 2" descr="http://ddu102grodno.schools.by/data/ddu102grodno/albums/8390/126188/126188.800x600.v1384947652.jpg"/>
          <p:cNvPicPr>
            <a:picLocks noChangeAspect="1" noChangeArrowheads="1"/>
          </p:cNvPicPr>
          <p:nvPr/>
        </p:nvPicPr>
        <p:blipFill>
          <a:blip r:embed="rId3" cstate="print"/>
          <a:srcRect/>
          <a:stretch>
            <a:fillRect/>
          </a:stretch>
        </p:blipFill>
        <p:spPr bwMode="auto">
          <a:xfrm>
            <a:off x="4644008" y="3573016"/>
            <a:ext cx="3888432" cy="3073212"/>
          </a:xfrm>
          <a:prstGeom prst="rect">
            <a:avLst/>
          </a:prstGeom>
          <a:noFill/>
        </p:spPr>
      </p:pic>
    </p:spTree>
    <p:extLst>
      <p:ext uri="{BB962C8B-B14F-4D97-AF65-F5344CB8AC3E}">
        <p14:creationId xmlns:p14="http://schemas.microsoft.com/office/powerpoint/2010/main" val="3103089650"/>
      </p:ext>
    </p:extLst>
  </p:cSld>
  <p:clrMapOvr>
    <a:masterClrMapping/>
  </p:clrMapOvr>
  <p:transition>
    <p:cover dir="l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domxD\Pictures\img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40768"/>
            <a:ext cx="9144000" cy="5517232"/>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685800" y="404665"/>
            <a:ext cx="7772400" cy="864095"/>
          </a:xfrm>
        </p:spPr>
        <p:txBody>
          <a:bodyPr/>
          <a:lstStyle/>
          <a:p>
            <a:r>
              <a:rPr lang="ru-RU"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Что такое этикет?</a:t>
            </a:r>
            <a:endParaRPr lang="ru-RU" dirty="0"/>
          </a:p>
        </p:txBody>
      </p:sp>
      <p:sp>
        <p:nvSpPr>
          <p:cNvPr id="3" name="Подзаголовок 2"/>
          <p:cNvSpPr>
            <a:spLocks noGrp="1"/>
          </p:cNvSpPr>
          <p:nvPr>
            <p:ph type="subTitle" idx="1"/>
          </p:nvPr>
        </p:nvSpPr>
        <p:spPr>
          <a:xfrm>
            <a:off x="395536" y="5157192"/>
            <a:ext cx="8064896" cy="1270992"/>
          </a:xfrm>
        </p:spPr>
        <p:txBody>
          <a:bodyPr>
            <a:noAutofit/>
          </a:bodyPr>
          <a:lstStyle/>
          <a:p>
            <a:pPr algn="just"/>
            <a:r>
              <a:rPr lang="ru-RU" sz="2000" b="1" i="1" dirty="0" smtClean="0">
                <a:solidFill>
                  <a:schemeClr val="tx1"/>
                </a:solidFill>
                <a:effectLst>
                  <a:outerShdw blurRad="38100" dist="38100" dir="2700000" algn="tl">
                    <a:srgbClr val="000000">
                      <a:alpha val="43137"/>
                    </a:srgbClr>
                  </a:outerShdw>
                </a:effectLst>
              </a:rPr>
              <a:t>Этикет- это установленный в обществе порядок поведения, который включает в себя правила, регулирующие взаимоотношения в обхождении с окружающими, в обращениях и приветствиях, в поведении в общественных местах, в манерах и внешнем облике человека.</a:t>
            </a:r>
            <a:endParaRPr lang="ru-RU" sz="2000" b="1" i="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5434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lstStyle/>
          <a:p>
            <a:pPr algn="ctr"/>
            <a:r>
              <a:rPr lang="ru-RU"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itchFamily="18" charset="0"/>
                <a:cs typeface="Times New Roman" pitchFamily="18" charset="0"/>
              </a:rPr>
              <a:t>4-й этап</a:t>
            </a:r>
            <a:endParaRPr lang="ru-RU"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itchFamily="18" charset="0"/>
              <a:cs typeface="Times New Roman" pitchFamily="18" charset="0"/>
            </a:endParaRPr>
          </a:p>
        </p:txBody>
      </p:sp>
      <p:sp>
        <p:nvSpPr>
          <p:cNvPr id="3" name="Содержимое 2"/>
          <p:cNvSpPr>
            <a:spLocks noGrp="1"/>
          </p:cNvSpPr>
          <p:nvPr>
            <p:ph idx="1"/>
          </p:nvPr>
        </p:nvSpPr>
        <p:spPr>
          <a:xfrm>
            <a:off x="467544" y="1124745"/>
            <a:ext cx="8227640" cy="1512167"/>
          </a:xfrm>
        </p:spPr>
        <p:txBody>
          <a:bodyPr>
            <a:normAutofit fontScale="70000" lnSpcReduction="20000"/>
          </a:bodyPr>
          <a:lstStyle/>
          <a:p>
            <a:pPr algn="just"/>
            <a:r>
              <a:rPr lang="ru-RU" sz="3100" b="1" i="1" u="sng" dirty="0" smtClean="0">
                <a:solidFill>
                  <a:srgbClr val="0070C0"/>
                </a:solidFill>
                <a:latin typeface="Calibri" pitchFamily="34" charset="0"/>
                <a:cs typeface="Times New Roman" pitchFamily="18" charset="0"/>
              </a:rPr>
              <a:t>Самостоятельное выполнение правил </a:t>
            </a:r>
            <a:r>
              <a:rPr lang="ru-RU" sz="3100" b="1" i="1" dirty="0" smtClean="0">
                <a:solidFill>
                  <a:srgbClr val="0070C0"/>
                </a:solidFill>
                <a:latin typeface="Calibri" pitchFamily="34" charset="0"/>
                <a:cs typeface="Times New Roman" pitchFamily="18" charset="0"/>
              </a:rPr>
              <a:t>в соответствии с жизненными ситуациями и обстоятельствами (организация работы в центрах этикета, дежурство по столовой).</a:t>
            </a:r>
            <a:br>
              <a:rPr lang="ru-RU" sz="3100" b="1" i="1" dirty="0" smtClean="0">
                <a:solidFill>
                  <a:srgbClr val="0070C0"/>
                </a:solidFill>
                <a:latin typeface="Calibri" pitchFamily="34" charset="0"/>
                <a:cs typeface="Times New Roman" pitchFamily="18" charset="0"/>
              </a:rPr>
            </a:br>
            <a:endParaRPr lang="ru-RU" sz="3100" b="1" i="1" dirty="0" smtClean="0">
              <a:solidFill>
                <a:srgbClr val="0070C0"/>
              </a:solidFill>
              <a:latin typeface="Calibri" pitchFamily="34" charset="0"/>
              <a:cs typeface="Times New Roman" pitchFamily="18" charset="0"/>
            </a:endParaRPr>
          </a:p>
          <a:p>
            <a:endParaRPr lang="ru-RU" dirty="0"/>
          </a:p>
        </p:txBody>
      </p:sp>
      <p:pic>
        <p:nvPicPr>
          <p:cNvPr id="5" name="Picture 2" descr="C:\Users\Acer\Desktop\сервировка\0861404.jpg"/>
          <p:cNvPicPr>
            <a:picLocks noChangeAspect="1" noChangeArrowheads="1"/>
          </p:cNvPicPr>
          <p:nvPr/>
        </p:nvPicPr>
        <p:blipFill>
          <a:blip r:embed="rId2" cstate="print"/>
          <a:srcRect/>
          <a:stretch>
            <a:fillRect/>
          </a:stretch>
        </p:blipFill>
        <p:spPr bwMode="auto">
          <a:xfrm>
            <a:off x="323528" y="2492897"/>
            <a:ext cx="8352928" cy="4104455"/>
          </a:xfrm>
          <a:prstGeom prst="rect">
            <a:avLst/>
          </a:prstGeom>
          <a:noFill/>
        </p:spPr>
      </p:pic>
    </p:spTree>
    <p:extLst>
      <p:ext uri="{BB962C8B-B14F-4D97-AF65-F5344CB8AC3E}">
        <p14:creationId xmlns:p14="http://schemas.microsoft.com/office/powerpoint/2010/main" val="957589387"/>
      </p:ext>
    </p:extLst>
  </p:cSld>
  <p:clrMapOvr>
    <a:masterClrMapping/>
  </p:clrMapOvr>
  <p:transition>
    <p:checke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48680"/>
            <a:ext cx="8686800" cy="838200"/>
          </a:xfrm>
        </p:spPr>
        <p:txBody>
          <a:bodyPr/>
          <a:lstStyle/>
          <a:p>
            <a:r>
              <a:rPr lang="ru-RU" dirty="0" smtClean="0">
                <a:solidFill>
                  <a:schemeClr val="bg1"/>
                </a:solidFill>
              </a:rPr>
              <a:t>.</a:t>
            </a:r>
            <a:endParaRPr lang="ru-RU" dirty="0">
              <a:solidFill>
                <a:schemeClr val="bg1"/>
              </a:solidFill>
            </a:endParaRPr>
          </a:p>
        </p:txBody>
      </p:sp>
      <p:sp>
        <p:nvSpPr>
          <p:cNvPr id="3" name="Содержимое 2"/>
          <p:cNvSpPr>
            <a:spLocks noGrp="1"/>
          </p:cNvSpPr>
          <p:nvPr>
            <p:ph idx="1"/>
          </p:nvPr>
        </p:nvSpPr>
        <p:spPr>
          <a:xfrm>
            <a:off x="3203848" y="620688"/>
            <a:ext cx="5616624" cy="5733256"/>
          </a:xfrm>
        </p:spPr>
        <p:txBody>
          <a:bodyPr>
            <a:noAutofit/>
          </a:bodyPr>
          <a:lstStyle/>
          <a:p>
            <a:pPr algn="just"/>
            <a:r>
              <a:rPr lang="ru-RU" sz="2600" b="1" i="1" dirty="0" smtClean="0">
                <a:solidFill>
                  <a:srgbClr val="7030A0"/>
                </a:solidFill>
                <a:latin typeface="Calibri" pitchFamily="34" charset="0"/>
                <a:cs typeface="Times New Roman" pitchFamily="18" charset="0"/>
              </a:rPr>
              <a:t>Работу можно проводить и </a:t>
            </a:r>
            <a:r>
              <a:rPr lang="ru-RU" sz="2600" b="1" i="1" u="sng" dirty="0" smtClean="0">
                <a:solidFill>
                  <a:srgbClr val="FF0000"/>
                </a:solidFill>
                <a:latin typeface="Calibri" pitchFamily="34" charset="0"/>
                <a:cs typeface="Times New Roman" pitchFamily="18" charset="0"/>
              </a:rPr>
              <a:t>непосредственно во время приёма</a:t>
            </a:r>
            <a:r>
              <a:rPr lang="ru-RU" sz="2600" b="1" i="1" dirty="0" smtClean="0">
                <a:solidFill>
                  <a:srgbClr val="FF0000"/>
                </a:solidFill>
                <a:latin typeface="Calibri" pitchFamily="34" charset="0"/>
                <a:cs typeface="Times New Roman" pitchFamily="18" charset="0"/>
              </a:rPr>
              <a:t> </a:t>
            </a:r>
            <a:r>
              <a:rPr lang="ru-RU" sz="2600" b="1" i="1" dirty="0" smtClean="0">
                <a:solidFill>
                  <a:srgbClr val="7030A0"/>
                </a:solidFill>
                <a:latin typeface="Calibri" pitchFamily="34" charset="0"/>
                <a:cs typeface="Times New Roman" pitchFamily="18" charset="0"/>
              </a:rPr>
              <a:t>пищи. Однако знакомство с правилами должно происходить </a:t>
            </a:r>
            <a:r>
              <a:rPr lang="ru-RU" sz="2600" b="1" i="1" u="sng" dirty="0" smtClean="0">
                <a:solidFill>
                  <a:srgbClr val="FF0000"/>
                </a:solidFill>
                <a:latin typeface="Calibri" pitchFamily="34" charset="0"/>
                <a:cs typeface="Times New Roman" pitchFamily="18" charset="0"/>
              </a:rPr>
              <a:t>на занятии</a:t>
            </a:r>
            <a:r>
              <a:rPr lang="ru-RU" sz="2600" b="1" i="1" dirty="0" smtClean="0">
                <a:solidFill>
                  <a:srgbClr val="7030A0"/>
                </a:solidFill>
                <a:latin typeface="Calibri" pitchFamily="34" charset="0"/>
                <a:cs typeface="Times New Roman" pitchFamily="18" charset="0"/>
              </a:rPr>
              <a:t>. Во время приёма пищи физиологические потребности ребёнка преобладают над всеми остальными, и ему совершенно не хочется слушать и запоминать правила. Поэтому первостепенную роль следует отводить </a:t>
            </a:r>
            <a:r>
              <a:rPr lang="ru-RU" sz="2600" b="1" i="1" u="sng" dirty="0" smtClean="0">
                <a:solidFill>
                  <a:srgbClr val="7030A0"/>
                </a:solidFill>
                <a:latin typeface="Calibri" pitchFamily="34" charset="0"/>
                <a:cs typeface="Times New Roman" pitchFamily="18" charset="0"/>
              </a:rPr>
              <a:t>специально организованным занятиям.</a:t>
            </a:r>
            <a:endParaRPr lang="ru-RU" sz="2600" b="1" i="1" u="sng" dirty="0">
              <a:solidFill>
                <a:srgbClr val="7030A0"/>
              </a:solidFill>
              <a:latin typeface="Calibri" pitchFamily="34" charset="0"/>
              <a:cs typeface="Times New Roman" pitchFamily="18" charset="0"/>
            </a:endParaRPr>
          </a:p>
        </p:txBody>
      </p:sp>
      <p:pic>
        <p:nvPicPr>
          <p:cNvPr id="5122" name="Picture 2" descr="C:\Users\Acer\Desktop\сервировка\103986353_cd875d953670.gif"/>
          <p:cNvPicPr>
            <a:picLocks noChangeAspect="1" noChangeArrowheads="1"/>
          </p:cNvPicPr>
          <p:nvPr/>
        </p:nvPicPr>
        <p:blipFill>
          <a:blip r:embed="rId2" cstate="print"/>
          <a:srcRect/>
          <a:stretch>
            <a:fillRect/>
          </a:stretch>
        </p:blipFill>
        <p:spPr bwMode="auto">
          <a:xfrm>
            <a:off x="251520" y="1772816"/>
            <a:ext cx="3081570" cy="3088183"/>
          </a:xfrm>
          <a:prstGeom prst="rect">
            <a:avLst/>
          </a:prstGeom>
          <a:noFill/>
        </p:spPr>
      </p:pic>
    </p:spTree>
    <p:extLst>
      <p:ext uri="{BB962C8B-B14F-4D97-AF65-F5344CB8AC3E}">
        <p14:creationId xmlns:p14="http://schemas.microsoft.com/office/powerpoint/2010/main" val="884882418"/>
      </p:ext>
    </p:extLst>
  </p:cSld>
  <p:clrMapOvr>
    <a:masterClrMapping/>
  </p:clrMapOvr>
  <p:transition>
    <p:wheel spokes="8"/>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2656"/>
            <a:ext cx="8686800" cy="838200"/>
          </a:xfrm>
        </p:spPr>
        <p:txBody>
          <a:bodyPr>
            <a:normAutofit/>
          </a:bodyPr>
          <a:lstStyle/>
          <a:p>
            <a:pPr algn="ctr"/>
            <a:r>
              <a:rPr lang="ru-RU" sz="36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3-й этап</a:t>
            </a:r>
            <a:endParaRPr lang="ru-RU" sz="36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 name="Содержимое 2"/>
          <p:cNvSpPr>
            <a:spLocks noGrp="1"/>
          </p:cNvSpPr>
          <p:nvPr>
            <p:ph idx="1"/>
          </p:nvPr>
        </p:nvSpPr>
        <p:spPr>
          <a:xfrm>
            <a:off x="467544" y="1196753"/>
            <a:ext cx="8208912" cy="2304255"/>
          </a:xfrm>
        </p:spPr>
        <p:txBody>
          <a:bodyPr>
            <a:normAutofit fontScale="70000" lnSpcReduction="20000"/>
          </a:bodyPr>
          <a:lstStyle/>
          <a:p>
            <a:pPr algn="just"/>
            <a:r>
              <a:rPr lang="ru-RU" sz="3400" b="1" i="1" u="sng" dirty="0" smtClean="0">
                <a:solidFill>
                  <a:srgbClr val="002060"/>
                </a:solidFill>
                <a:latin typeface="Calibri" pitchFamily="34" charset="0"/>
                <a:cs typeface="Times New Roman" pitchFamily="18" charset="0"/>
              </a:rPr>
              <a:t>Закрепление знаний</a:t>
            </a:r>
            <a:r>
              <a:rPr lang="ru-RU" sz="3400" b="1" i="1" dirty="0" smtClean="0">
                <a:solidFill>
                  <a:srgbClr val="002060"/>
                </a:solidFill>
                <a:latin typeface="Calibri" pitchFamily="34" charset="0"/>
                <a:cs typeface="Times New Roman" pitchFamily="18" charset="0"/>
              </a:rPr>
              <a:t>: сюжетно-ролевые и дидактические игры, создание специальных ситуаций, другие виды занятий (по изобразительной деятельности, познавательные, музыкальные), конкурсы: «Сервировка стола» (между дежурными), «Накроем стол к празднику», «Культура поведения за столом»;</a:t>
            </a:r>
          </a:p>
        </p:txBody>
      </p:sp>
      <p:pic>
        <p:nvPicPr>
          <p:cNvPr id="12292" name="Picture 4" descr="http://ddu102grodno.schools.by/data/ddu102grodno/albums/8390/126180/126180.800x600.v1384947514.jpg"/>
          <p:cNvPicPr>
            <a:picLocks noChangeAspect="1" noChangeArrowheads="1"/>
          </p:cNvPicPr>
          <p:nvPr/>
        </p:nvPicPr>
        <p:blipFill>
          <a:blip r:embed="rId2" cstate="print"/>
          <a:srcRect/>
          <a:stretch>
            <a:fillRect/>
          </a:stretch>
        </p:blipFill>
        <p:spPr bwMode="auto">
          <a:xfrm>
            <a:off x="395536" y="3645024"/>
            <a:ext cx="4176464" cy="3041180"/>
          </a:xfrm>
          <a:prstGeom prst="rect">
            <a:avLst/>
          </a:prstGeom>
          <a:noFill/>
        </p:spPr>
      </p:pic>
      <p:pic>
        <p:nvPicPr>
          <p:cNvPr id="12294" name="Picture 6" descr="http://ddu102grodno.schools.by/data/ddu102grodno/albums/8390/126167/126167.800x600.v1384947487.jpg"/>
          <p:cNvPicPr>
            <a:picLocks noChangeAspect="1" noChangeArrowheads="1"/>
          </p:cNvPicPr>
          <p:nvPr/>
        </p:nvPicPr>
        <p:blipFill>
          <a:blip r:embed="rId3" cstate="print"/>
          <a:srcRect/>
          <a:stretch>
            <a:fillRect/>
          </a:stretch>
        </p:blipFill>
        <p:spPr bwMode="auto">
          <a:xfrm>
            <a:off x="4860032" y="3645024"/>
            <a:ext cx="4061675" cy="3041180"/>
          </a:xfrm>
          <a:prstGeom prst="rect">
            <a:avLst/>
          </a:prstGeom>
          <a:noFill/>
        </p:spPr>
      </p:pic>
    </p:spTree>
    <p:extLst>
      <p:ext uri="{BB962C8B-B14F-4D97-AF65-F5344CB8AC3E}">
        <p14:creationId xmlns:p14="http://schemas.microsoft.com/office/powerpoint/2010/main" val="3270251583"/>
      </p:ext>
    </p:extLst>
  </p:cSld>
  <p:clrMapOvr>
    <a:masterClrMapping/>
  </p:clrMapOvr>
  <p:transition>
    <p:push/>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6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Закрепление  знаний:</a:t>
            </a:r>
            <a:endParaRPr lang="ru-RU" sz="36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endParaRPr>
          </a:p>
        </p:txBody>
      </p:sp>
      <p:sp>
        <p:nvSpPr>
          <p:cNvPr id="3" name="Содержимое 2"/>
          <p:cNvSpPr>
            <a:spLocks noGrp="1"/>
          </p:cNvSpPr>
          <p:nvPr>
            <p:ph idx="1"/>
          </p:nvPr>
        </p:nvSpPr>
        <p:spPr>
          <a:xfrm>
            <a:off x="395536" y="1196752"/>
            <a:ext cx="8524056" cy="1944216"/>
          </a:xfrm>
        </p:spPr>
        <p:txBody>
          <a:bodyPr>
            <a:normAutofit fontScale="92500" lnSpcReduction="20000"/>
          </a:bodyPr>
          <a:lstStyle/>
          <a:p>
            <a:pPr algn="just"/>
            <a:r>
              <a:rPr lang="ru-RU" sz="3000" b="1" i="1" dirty="0" smtClean="0">
                <a:solidFill>
                  <a:srgbClr val="0070C0"/>
                </a:solidFill>
                <a:latin typeface="Calibri" pitchFamily="34" charset="0"/>
                <a:cs typeface="Times New Roman" pitchFamily="18" charset="0"/>
              </a:rPr>
              <a:t>праздники и развлечения («День рождения», «День смеха» и др.), традиции группы: «Сладкий стол», «Чаепитие с родителями», игры на развитие мелкой моторики и координации движений</a:t>
            </a:r>
            <a:r>
              <a:rPr lang="ru-RU" dirty="0" smtClean="0">
                <a:solidFill>
                  <a:srgbClr val="0070C0"/>
                </a:solidFill>
                <a:latin typeface="Times New Roman" pitchFamily="18" charset="0"/>
                <a:cs typeface="Times New Roman" pitchFamily="18" charset="0"/>
              </a:rPr>
              <a:t>.</a:t>
            </a:r>
          </a:p>
          <a:p>
            <a:pPr algn="just"/>
            <a:endParaRPr lang="ru-RU" dirty="0"/>
          </a:p>
        </p:txBody>
      </p:sp>
      <p:pic>
        <p:nvPicPr>
          <p:cNvPr id="4" name="Picture 2" descr="http://ddu102grodno.schools.by/data/ddu102grodno/albums/8390/126182/126182.800x600.v1384947520.jpg"/>
          <p:cNvPicPr>
            <a:picLocks noChangeAspect="1" noChangeArrowheads="1"/>
          </p:cNvPicPr>
          <p:nvPr/>
        </p:nvPicPr>
        <p:blipFill>
          <a:blip r:embed="rId2" cstate="print"/>
          <a:srcRect/>
          <a:stretch>
            <a:fillRect/>
          </a:stretch>
        </p:blipFill>
        <p:spPr bwMode="auto">
          <a:xfrm>
            <a:off x="323528" y="3573016"/>
            <a:ext cx="4104456" cy="3073212"/>
          </a:xfrm>
          <a:prstGeom prst="rect">
            <a:avLst/>
          </a:prstGeom>
          <a:noFill/>
        </p:spPr>
      </p:pic>
      <p:pic>
        <p:nvPicPr>
          <p:cNvPr id="11266" name="Picture 2" descr="http://ddu102grodno.schools.by/data/ddu102grodno/albums/8390/126188/126188.800x600.v1384947652.jpg"/>
          <p:cNvPicPr>
            <a:picLocks noChangeAspect="1" noChangeArrowheads="1"/>
          </p:cNvPicPr>
          <p:nvPr/>
        </p:nvPicPr>
        <p:blipFill>
          <a:blip r:embed="rId3" cstate="print"/>
          <a:srcRect/>
          <a:stretch>
            <a:fillRect/>
          </a:stretch>
        </p:blipFill>
        <p:spPr bwMode="auto">
          <a:xfrm>
            <a:off x="4644008" y="3140968"/>
            <a:ext cx="3888432" cy="3024336"/>
          </a:xfrm>
          <a:prstGeom prst="rect">
            <a:avLst/>
          </a:prstGeom>
          <a:noFill/>
        </p:spPr>
      </p:pic>
    </p:spTree>
    <p:extLst>
      <p:ext uri="{BB962C8B-B14F-4D97-AF65-F5344CB8AC3E}">
        <p14:creationId xmlns:p14="http://schemas.microsoft.com/office/powerpoint/2010/main" val="403062143"/>
      </p:ext>
    </p:extLst>
  </p:cSld>
  <p:clrMapOvr>
    <a:masterClrMapping/>
  </p:clrMapOvr>
  <p:transition>
    <p:cover dir="l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Мы дежурные</a:t>
            </a:r>
            <a:endParaRPr lang="ru-RU"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6" name="Объект 5"/>
          <p:cNvSpPr>
            <a:spLocks noGrp="1"/>
          </p:cNvSpPr>
          <p:nvPr>
            <p:ph sz="half" idx="2"/>
          </p:nvPr>
        </p:nvSpPr>
        <p:spPr/>
        <p:txBody>
          <a:bodyPr/>
          <a:lstStyle/>
          <a:p>
            <a:endParaRPr lang="ru-RU"/>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6016" y="1628800"/>
            <a:ext cx="4176464"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descr="C:\Users\domxD\Pictures\DSCN0650.JPG"/>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628800"/>
            <a:ext cx="4316288" cy="4464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52234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608" y="836712"/>
            <a:ext cx="8686800" cy="720080"/>
          </a:xfrm>
        </p:spPr>
        <p:txBody>
          <a:bodyPr>
            <a:normAutofit fontScale="90000"/>
          </a:bodyPr>
          <a:lstStyle/>
          <a:p>
            <a:pPr algn="ctr"/>
            <a:r>
              <a:rPr lang="ru-RU" sz="31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itchFamily="18" charset="0"/>
                <a:cs typeface="Times New Roman" pitchFamily="18" charset="0"/>
              </a:rPr>
              <a:t>Условия,  необходимые для воспитания этикетного  поведения</a:t>
            </a:r>
            <a:r>
              <a:rPr lang="ru-RU"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itchFamily="18" charset="0"/>
                <a:cs typeface="Times New Roman" pitchFamily="18" charset="0"/>
              </a:rPr>
              <a:t/>
            </a:r>
            <a:br>
              <a:rPr lang="ru-RU"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itchFamily="18" charset="0"/>
                <a:cs typeface="Times New Roman" pitchFamily="18" charset="0"/>
              </a:rPr>
            </a:br>
            <a:endParaRPr lang="ru-RU"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itchFamily="18" charset="0"/>
              <a:cs typeface="Times New Roman" pitchFamily="18" charset="0"/>
            </a:endParaRPr>
          </a:p>
        </p:txBody>
      </p:sp>
      <p:sp>
        <p:nvSpPr>
          <p:cNvPr id="3" name="Содержимое 2"/>
          <p:cNvSpPr>
            <a:spLocks noGrp="1"/>
          </p:cNvSpPr>
          <p:nvPr>
            <p:ph idx="1"/>
          </p:nvPr>
        </p:nvSpPr>
        <p:spPr>
          <a:xfrm>
            <a:off x="179512" y="1700808"/>
            <a:ext cx="8686800" cy="2232248"/>
          </a:xfrm>
        </p:spPr>
        <p:txBody>
          <a:bodyPr>
            <a:normAutofit/>
          </a:bodyPr>
          <a:lstStyle/>
          <a:p>
            <a:pPr lvl="0" algn="just"/>
            <a:r>
              <a:rPr lang="ru-RU" sz="3000" b="1" u="sng" dirty="0" smtClean="0">
                <a:solidFill>
                  <a:srgbClr val="002060"/>
                </a:solidFill>
                <a:latin typeface="Times New Roman" pitchFamily="18" charset="0"/>
                <a:cs typeface="Times New Roman" pitchFamily="18" charset="0"/>
              </a:rPr>
              <a:t>Позитивный настрой</a:t>
            </a:r>
            <a:r>
              <a:rPr lang="ru-RU" sz="3000" b="1" dirty="0" smtClean="0">
                <a:solidFill>
                  <a:srgbClr val="002060"/>
                </a:solidFill>
                <a:latin typeface="Times New Roman" pitchFamily="18" charset="0"/>
                <a:cs typeface="Times New Roman" pitchFamily="18" charset="0"/>
              </a:rPr>
              <a:t>. Нельзя забыть никого из воспитанников, для чего используются обращение по именам, похвала, призы и прочие способы, увлекающие детей.</a:t>
            </a:r>
          </a:p>
          <a:p>
            <a:pPr>
              <a:buNone/>
            </a:pPr>
            <a:endParaRPr lang="ru-RU" dirty="0"/>
          </a:p>
        </p:txBody>
      </p:sp>
      <p:pic>
        <p:nvPicPr>
          <p:cNvPr id="36865" name="Picture 1" descr="C:\Users\Acer\Desktop\сервировка\дети.jpg"/>
          <p:cNvPicPr>
            <a:picLocks noChangeAspect="1" noChangeArrowheads="1"/>
          </p:cNvPicPr>
          <p:nvPr/>
        </p:nvPicPr>
        <p:blipFill>
          <a:blip r:embed="rId2" cstate="print"/>
          <a:srcRect/>
          <a:stretch>
            <a:fillRect/>
          </a:stretch>
        </p:blipFill>
        <p:spPr bwMode="auto">
          <a:xfrm>
            <a:off x="611560" y="3791566"/>
            <a:ext cx="8064896" cy="3096344"/>
          </a:xfrm>
          <a:prstGeom prst="rect">
            <a:avLst/>
          </a:prstGeom>
          <a:noFill/>
        </p:spPr>
      </p:pic>
    </p:spTree>
    <p:extLst>
      <p:ext uri="{BB962C8B-B14F-4D97-AF65-F5344CB8AC3E}">
        <p14:creationId xmlns:p14="http://schemas.microsoft.com/office/powerpoint/2010/main" val="2566946014"/>
      </p:ext>
    </p:extLst>
  </p:cSld>
  <p:clrMapOvr>
    <a:masterClrMapping/>
  </p:clrMapOvr>
  <p:transition>
    <p:wheel spokes="2"/>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1183" y="620688"/>
            <a:ext cx="8435280" cy="838944"/>
          </a:xfrm>
        </p:spPr>
        <p:txBody>
          <a:bodyPr>
            <a:normAutofit fontScale="90000"/>
          </a:bodyPr>
          <a:lstStyle/>
          <a:p>
            <a:pPr algn="ctr"/>
            <a:r>
              <a:rPr lang="ru-RU" sz="36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itchFamily="18" charset="0"/>
                <a:cs typeface="Times New Roman" pitchFamily="18" charset="0"/>
              </a:rPr>
              <a:t>Условия,  необходимые для воспитания этикетного  поведения</a:t>
            </a:r>
            <a:r>
              <a:rPr lang="ru-RU" b="1" i="1" dirty="0" smtClean="0">
                <a:solidFill>
                  <a:srgbClr val="FF0000"/>
                </a:solidFill>
                <a:latin typeface="Times New Roman" pitchFamily="18" charset="0"/>
                <a:cs typeface="Times New Roman" pitchFamily="18" charset="0"/>
              </a:rPr>
              <a:t/>
            </a:r>
            <a:br>
              <a:rPr lang="ru-RU" b="1" i="1" dirty="0" smtClean="0">
                <a:solidFill>
                  <a:srgbClr val="FF0000"/>
                </a:solidFill>
                <a:latin typeface="Times New Roman" pitchFamily="18" charset="0"/>
                <a:cs typeface="Times New Roman" pitchFamily="18" charset="0"/>
              </a:rPr>
            </a:br>
            <a:endParaRPr lang="ru-RU" dirty="0"/>
          </a:p>
        </p:txBody>
      </p:sp>
      <p:sp>
        <p:nvSpPr>
          <p:cNvPr id="3" name="Содержимое 2"/>
          <p:cNvSpPr>
            <a:spLocks noGrp="1"/>
          </p:cNvSpPr>
          <p:nvPr>
            <p:ph idx="1"/>
          </p:nvPr>
        </p:nvSpPr>
        <p:spPr>
          <a:xfrm>
            <a:off x="323528" y="1196752"/>
            <a:ext cx="8443664" cy="2306885"/>
          </a:xfrm>
        </p:spPr>
        <p:txBody>
          <a:bodyPr>
            <a:normAutofit/>
          </a:bodyPr>
          <a:lstStyle/>
          <a:p>
            <a:pPr lvl="0" algn="just"/>
            <a:r>
              <a:rPr lang="ru-RU" sz="2400" b="1" i="1" u="sng" dirty="0" smtClean="0">
                <a:solidFill>
                  <a:srgbClr val="7030A0"/>
                </a:solidFill>
                <a:latin typeface="Calibri" pitchFamily="34" charset="0"/>
                <a:cs typeface="Times New Roman" pitchFamily="18" charset="0"/>
              </a:rPr>
              <a:t>Пример взрослых</a:t>
            </a:r>
            <a:r>
              <a:rPr lang="ru-RU" sz="2400" b="1" i="1" dirty="0" smtClean="0">
                <a:solidFill>
                  <a:srgbClr val="7030A0"/>
                </a:solidFill>
                <a:latin typeface="Calibri" pitchFamily="34" charset="0"/>
                <a:cs typeface="Times New Roman" pitchFamily="18" charset="0"/>
              </a:rPr>
              <a:t>, прежде всего, воспитателя. Ребёнок наблюдает и оценивает взрослых. Действия воспитателя должны быть направлены на достижение главной цели -развитие личности ребёнка в творческой, доброжелательной, дружеской обстановке.</a:t>
            </a:r>
          </a:p>
          <a:p>
            <a:endParaRPr lang="ru-RU" dirty="0"/>
          </a:p>
        </p:txBody>
      </p:sp>
      <p:pic>
        <p:nvPicPr>
          <p:cNvPr id="35842" name="Picture 2" descr="http://im3-tub-by.yandex.net/i?id=9091063-19-72&amp;n=21"/>
          <p:cNvPicPr>
            <a:picLocks noChangeAspect="1" noChangeArrowheads="1"/>
          </p:cNvPicPr>
          <p:nvPr/>
        </p:nvPicPr>
        <p:blipFill>
          <a:blip r:embed="rId2" cstate="print"/>
          <a:srcRect/>
          <a:stretch>
            <a:fillRect/>
          </a:stretch>
        </p:blipFill>
        <p:spPr bwMode="auto">
          <a:xfrm>
            <a:off x="590391" y="3645024"/>
            <a:ext cx="3888432" cy="3038044"/>
          </a:xfrm>
          <a:prstGeom prst="rect">
            <a:avLst/>
          </a:prstGeom>
          <a:noFill/>
        </p:spPr>
      </p:pic>
      <p:pic>
        <p:nvPicPr>
          <p:cNvPr id="35844" name="Picture 4" descr="http://dob.1september.ru/2008/15/29.jpg"/>
          <p:cNvPicPr>
            <a:picLocks noChangeAspect="1" noChangeArrowheads="1"/>
          </p:cNvPicPr>
          <p:nvPr/>
        </p:nvPicPr>
        <p:blipFill>
          <a:blip r:embed="rId3" cstate="print"/>
          <a:srcRect/>
          <a:stretch>
            <a:fillRect/>
          </a:stretch>
        </p:blipFill>
        <p:spPr bwMode="auto">
          <a:xfrm>
            <a:off x="4932040" y="3645024"/>
            <a:ext cx="3744416" cy="3044746"/>
          </a:xfrm>
          <a:prstGeom prst="rect">
            <a:avLst/>
          </a:prstGeom>
          <a:noFill/>
        </p:spPr>
      </p:pic>
    </p:spTree>
    <p:extLst>
      <p:ext uri="{BB962C8B-B14F-4D97-AF65-F5344CB8AC3E}">
        <p14:creationId xmlns:p14="http://schemas.microsoft.com/office/powerpoint/2010/main" val="3488747845"/>
      </p:ext>
    </p:extLst>
  </p:cSld>
  <p:clrMapOvr>
    <a:masterClrMapping/>
  </p:clrMapOvr>
  <p:transition>
    <p:split orient="ver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6632"/>
            <a:ext cx="8686800" cy="1224136"/>
          </a:xfrm>
        </p:spPr>
        <p:txBody>
          <a:bodyPr>
            <a:noAutofit/>
          </a:bodyPr>
          <a:lstStyle/>
          <a:p>
            <a:pPr algn="ctr"/>
            <a:r>
              <a:rPr lang="ru-RU" sz="36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itchFamily="18" charset="0"/>
                <a:cs typeface="Times New Roman" pitchFamily="18" charset="0"/>
              </a:rPr>
              <a:t>Условия,  необходимые для воспитания этикетного  поведения</a:t>
            </a:r>
            <a:br>
              <a:rPr lang="ru-RU" sz="36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itchFamily="18" charset="0"/>
                <a:cs typeface="Times New Roman" pitchFamily="18" charset="0"/>
              </a:rPr>
            </a:br>
            <a:endParaRPr lang="ru-RU" sz="36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 name="Содержимое 2"/>
          <p:cNvSpPr>
            <a:spLocks noGrp="1"/>
          </p:cNvSpPr>
          <p:nvPr>
            <p:ph idx="1"/>
          </p:nvPr>
        </p:nvSpPr>
        <p:spPr>
          <a:xfrm>
            <a:off x="304800" y="1124745"/>
            <a:ext cx="8371656" cy="2304255"/>
          </a:xfrm>
        </p:spPr>
        <p:txBody>
          <a:bodyPr>
            <a:normAutofit/>
          </a:bodyPr>
          <a:lstStyle/>
          <a:p>
            <a:pPr lvl="0" algn="just"/>
            <a:r>
              <a:rPr lang="ru-RU" sz="2800" i="1" u="sng" dirty="0" smtClean="0">
                <a:solidFill>
                  <a:srgbClr val="0070C0"/>
                </a:solidFill>
                <a:latin typeface="Calibri" pitchFamily="34" charset="0"/>
                <a:cs typeface="Times New Roman" pitchFamily="18" charset="0"/>
              </a:rPr>
              <a:t>Связь с семьёй</a:t>
            </a:r>
            <a:r>
              <a:rPr lang="ru-RU" sz="2800" i="1" dirty="0" smtClean="0">
                <a:solidFill>
                  <a:srgbClr val="0070C0"/>
                </a:solidFill>
                <a:latin typeface="Calibri" pitchFamily="34" charset="0"/>
                <a:cs typeface="Times New Roman" pitchFamily="18" charset="0"/>
              </a:rPr>
              <a:t> — необходимое условие, позволяющее сохранить единство требований и преемственность воспитания. Общая цель семьи и детского сада — хорошо воспитанный, культурный, образованный человек</a:t>
            </a:r>
          </a:p>
          <a:p>
            <a:endParaRPr lang="ru-RU" dirty="0"/>
          </a:p>
        </p:txBody>
      </p:sp>
      <p:pic>
        <p:nvPicPr>
          <p:cNvPr id="5" name="Picture 2" descr="C:\Users\Acer\Desktop\сервировка\2.jpg"/>
          <p:cNvPicPr>
            <a:picLocks noChangeAspect="1" noChangeArrowheads="1"/>
          </p:cNvPicPr>
          <p:nvPr/>
        </p:nvPicPr>
        <p:blipFill>
          <a:blip r:embed="rId2" cstate="print"/>
          <a:srcRect/>
          <a:stretch>
            <a:fillRect/>
          </a:stretch>
        </p:blipFill>
        <p:spPr bwMode="auto">
          <a:xfrm>
            <a:off x="611560" y="3645024"/>
            <a:ext cx="7920880" cy="2996952"/>
          </a:xfrm>
          <a:prstGeom prst="rect">
            <a:avLst/>
          </a:prstGeom>
          <a:noFill/>
        </p:spPr>
      </p:pic>
    </p:spTree>
    <p:extLst>
      <p:ext uri="{BB962C8B-B14F-4D97-AF65-F5344CB8AC3E}">
        <p14:creationId xmlns:p14="http://schemas.microsoft.com/office/powerpoint/2010/main" val="1658805074"/>
      </p:ext>
    </p:extLst>
  </p:cSld>
  <p:clrMapOvr>
    <a:masterClrMapping/>
  </p:clrMapOvr>
  <p:transition>
    <p:newsflash/>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4664" y="836712"/>
            <a:ext cx="8939336" cy="288032"/>
          </a:xfrm>
        </p:spPr>
        <p:txBody>
          <a:bodyPr>
            <a:normAutofit fontScale="90000"/>
          </a:bodyPr>
          <a:lstStyle/>
          <a:p>
            <a:pPr algn="ctr"/>
            <a:r>
              <a:rPr lang="ru-RU" sz="290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itchFamily="18" charset="0"/>
                <a:cs typeface="Times New Roman" pitchFamily="18" charset="0"/>
              </a:rPr>
              <a:t/>
            </a:r>
            <a:br>
              <a:rPr lang="ru-RU" sz="290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itchFamily="18" charset="0"/>
                <a:cs typeface="Times New Roman" pitchFamily="18" charset="0"/>
              </a:rPr>
            </a:br>
            <a:r>
              <a:rPr lang="ru-RU" sz="2900"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itchFamily="18" charset="0"/>
                <a:cs typeface="Times New Roman" pitchFamily="18" charset="0"/>
              </a:rPr>
              <a:t/>
            </a:r>
            <a:br>
              <a:rPr lang="ru-RU" sz="2900"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itchFamily="18" charset="0"/>
                <a:cs typeface="Times New Roman" pitchFamily="18" charset="0"/>
              </a:rPr>
            </a:br>
            <a:r>
              <a:rPr lang="ru-RU" sz="290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itchFamily="18" charset="0"/>
                <a:cs typeface="Times New Roman" pitchFamily="18" charset="0"/>
              </a:rPr>
              <a:t/>
            </a:r>
            <a:br>
              <a:rPr lang="ru-RU" sz="290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itchFamily="18" charset="0"/>
                <a:cs typeface="Times New Roman" pitchFamily="18" charset="0"/>
              </a:rPr>
            </a:br>
            <a:r>
              <a:rPr lang="ru-RU" sz="290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itchFamily="18" charset="0"/>
                <a:cs typeface="Times New Roman" pitchFamily="18" charset="0"/>
              </a:rPr>
              <a:t>Основные способы </a:t>
            </a:r>
            <a:br>
              <a:rPr lang="ru-RU" sz="290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itchFamily="18" charset="0"/>
                <a:cs typeface="Times New Roman" pitchFamily="18" charset="0"/>
              </a:rPr>
            </a:br>
            <a:r>
              <a:rPr lang="ru-RU" sz="290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itchFamily="18" charset="0"/>
                <a:cs typeface="Times New Roman" pitchFamily="18" charset="0"/>
              </a:rPr>
              <a:t>педагогического воздействия на детей:</a:t>
            </a:r>
            <a:br>
              <a:rPr lang="ru-RU" sz="290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itchFamily="18" charset="0"/>
                <a:cs typeface="Times New Roman" pitchFamily="18" charset="0"/>
              </a:rPr>
            </a:br>
            <a:r>
              <a:rPr lang="ru-RU" dirty="0" smtClean="0"/>
              <a:t> </a:t>
            </a:r>
            <a:br>
              <a:rPr lang="ru-RU" dirty="0" smtClean="0"/>
            </a:br>
            <a:endParaRPr lang="ru-RU" dirty="0"/>
          </a:p>
        </p:txBody>
      </p:sp>
      <p:sp>
        <p:nvSpPr>
          <p:cNvPr id="3" name="Содержимое 2"/>
          <p:cNvSpPr>
            <a:spLocks noGrp="1"/>
          </p:cNvSpPr>
          <p:nvPr>
            <p:ph idx="1"/>
          </p:nvPr>
        </p:nvSpPr>
        <p:spPr>
          <a:xfrm>
            <a:off x="395536" y="1196752"/>
            <a:ext cx="6336704" cy="5472607"/>
          </a:xfrm>
        </p:spPr>
        <p:txBody>
          <a:bodyPr>
            <a:normAutofit/>
          </a:bodyPr>
          <a:lstStyle/>
          <a:p>
            <a:pPr algn="just"/>
            <a:r>
              <a:rPr lang="ru-RU" sz="2400" i="1" u="sng" dirty="0" smtClean="0">
                <a:solidFill>
                  <a:srgbClr val="002060"/>
                </a:solidFill>
                <a:latin typeface="Calibri" pitchFamily="34" charset="0"/>
                <a:cs typeface="Times New Roman" pitchFamily="18" charset="0"/>
              </a:rPr>
              <a:t>Приучение.</a:t>
            </a:r>
            <a:r>
              <a:rPr lang="ru-RU" sz="2400" i="1" dirty="0" smtClean="0">
                <a:solidFill>
                  <a:srgbClr val="002060"/>
                </a:solidFill>
                <a:latin typeface="Calibri" pitchFamily="34" charset="0"/>
                <a:cs typeface="Times New Roman" pitchFamily="18" charset="0"/>
              </a:rPr>
              <a:t> Детям даётся определённый образец поведения, например, за столом, во время игры, в разговоре со старшими или ровесниками. Следует не только показать, но и проконтролировать точность выполнения того или иного правила.</a:t>
            </a:r>
          </a:p>
          <a:p>
            <a:pPr lvl="0" algn="just"/>
            <a:r>
              <a:rPr lang="ru-RU" sz="2400" i="1" u="sng" dirty="0" smtClean="0">
                <a:solidFill>
                  <a:srgbClr val="002060"/>
                </a:solidFill>
                <a:latin typeface="Calibri" pitchFamily="34" charset="0"/>
                <a:cs typeface="Times New Roman" pitchFamily="18" charset="0"/>
              </a:rPr>
              <a:t>Упражнение.</a:t>
            </a:r>
            <a:r>
              <a:rPr lang="ru-RU" sz="2400" i="1" dirty="0" smtClean="0">
                <a:solidFill>
                  <a:srgbClr val="002060"/>
                </a:solidFill>
                <a:latin typeface="Calibri" pitchFamily="34" charset="0"/>
                <a:cs typeface="Times New Roman" pitchFamily="18" charset="0"/>
              </a:rPr>
              <a:t> Многократно повторяется то или иное действие, например, правильно взяв нож и вилку в руки, разрезать кусок мяса или колбасы. Следует добиваться осознания ребёнком необходимости и разумности такого использования столовых приборов.</a:t>
            </a:r>
          </a:p>
          <a:p>
            <a:pPr algn="just"/>
            <a:endParaRPr lang="ru-RU" sz="2400" dirty="0"/>
          </a:p>
        </p:txBody>
      </p:sp>
      <p:pic>
        <p:nvPicPr>
          <p:cNvPr id="5122" name="Picture 2" descr="http://mirgif.com/animacija/stolovye-pribory.gif"/>
          <p:cNvPicPr>
            <a:picLocks noChangeAspect="1" noChangeArrowheads="1" noCrop="1"/>
          </p:cNvPicPr>
          <p:nvPr/>
        </p:nvPicPr>
        <p:blipFill>
          <a:blip r:embed="rId2" cstate="print"/>
          <a:srcRect/>
          <a:stretch>
            <a:fillRect/>
          </a:stretch>
        </p:blipFill>
        <p:spPr bwMode="auto">
          <a:xfrm>
            <a:off x="6876256" y="1628800"/>
            <a:ext cx="1957669" cy="3986881"/>
          </a:xfrm>
          <a:prstGeom prst="rect">
            <a:avLst/>
          </a:prstGeom>
          <a:noFill/>
        </p:spPr>
      </p:pic>
    </p:spTree>
    <p:extLst>
      <p:ext uri="{BB962C8B-B14F-4D97-AF65-F5344CB8AC3E}">
        <p14:creationId xmlns:p14="http://schemas.microsoft.com/office/powerpoint/2010/main" val="326264749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457200"/>
            <a:ext cx="8839200" cy="739552"/>
          </a:xfrm>
        </p:spPr>
        <p:txBody>
          <a:bodyPr>
            <a:normAutofit fontScale="90000"/>
          </a:bodyPr>
          <a:lstStyle/>
          <a:p>
            <a:pPr algn="ctr"/>
            <a:r>
              <a:rPr lang="ru-RU" sz="27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itchFamily="18" charset="0"/>
                <a:cs typeface="Times New Roman" pitchFamily="18" charset="0"/>
              </a:rPr>
              <a:t/>
            </a:r>
            <a:br>
              <a:rPr lang="ru-RU" sz="27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itchFamily="18" charset="0"/>
                <a:cs typeface="Times New Roman" pitchFamily="18" charset="0"/>
              </a:rPr>
            </a:br>
            <a:r>
              <a:rPr lang="ru-RU" sz="27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itchFamily="18" charset="0"/>
                <a:cs typeface="Times New Roman" pitchFamily="18" charset="0"/>
              </a:rPr>
              <a:t/>
            </a:r>
            <a:br>
              <a:rPr lang="ru-RU" sz="27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itchFamily="18" charset="0"/>
                <a:cs typeface="Times New Roman" pitchFamily="18" charset="0"/>
              </a:rPr>
            </a:br>
            <a:r>
              <a:rPr lang="ru-RU" sz="27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itchFamily="18" charset="0"/>
                <a:cs typeface="Times New Roman" pitchFamily="18" charset="0"/>
              </a:rPr>
              <a:t>Основные способы </a:t>
            </a:r>
            <a:br>
              <a:rPr lang="ru-RU" sz="27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itchFamily="18" charset="0"/>
                <a:cs typeface="Times New Roman" pitchFamily="18" charset="0"/>
              </a:rPr>
            </a:br>
            <a:r>
              <a:rPr lang="ru-RU" sz="27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itchFamily="18" charset="0"/>
                <a:cs typeface="Times New Roman" pitchFamily="18" charset="0"/>
              </a:rPr>
              <a:t>педагогического воздействия на детей:</a:t>
            </a:r>
            <a:r>
              <a:rPr lang="ru-RU"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itchFamily="18" charset="0"/>
                <a:cs typeface="Times New Roman" pitchFamily="18" charset="0"/>
              </a:rPr>
              <a:t/>
            </a:r>
            <a:br>
              <a:rPr lang="ru-RU"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itchFamily="18" charset="0"/>
                <a:cs typeface="Times New Roman" pitchFamily="18" charset="0"/>
              </a:rPr>
            </a:br>
            <a:endParaRPr lang="ru-RU"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 name="Содержимое 2"/>
          <p:cNvSpPr>
            <a:spLocks noGrp="1"/>
          </p:cNvSpPr>
          <p:nvPr>
            <p:ph idx="1"/>
          </p:nvPr>
        </p:nvSpPr>
        <p:spPr>
          <a:xfrm>
            <a:off x="251520" y="1268760"/>
            <a:ext cx="8443664" cy="3312368"/>
          </a:xfrm>
        </p:spPr>
        <p:txBody>
          <a:bodyPr>
            <a:normAutofit fontScale="77500" lnSpcReduction="20000"/>
          </a:bodyPr>
          <a:lstStyle/>
          <a:p>
            <a:pPr lvl="0" algn="just"/>
            <a:endParaRPr lang="ru-RU" sz="3100" i="1" u="sng" dirty="0" smtClean="0">
              <a:solidFill>
                <a:srgbClr val="0070C0"/>
              </a:solidFill>
              <a:latin typeface="Calibri" pitchFamily="34" charset="0"/>
              <a:cs typeface="Times New Roman" pitchFamily="18" charset="0"/>
            </a:endParaRPr>
          </a:p>
          <a:p>
            <a:pPr lvl="0" algn="just"/>
            <a:r>
              <a:rPr lang="ru-RU" sz="3100" i="1" u="sng" dirty="0" smtClean="0">
                <a:solidFill>
                  <a:srgbClr val="0070C0"/>
                </a:solidFill>
                <a:latin typeface="Calibri" pitchFamily="34" charset="0"/>
                <a:cs typeface="Times New Roman" pitchFamily="18" charset="0"/>
              </a:rPr>
              <a:t>Воспитывающие ситуации</a:t>
            </a:r>
            <a:r>
              <a:rPr lang="ru-RU" sz="3100" i="1" dirty="0" smtClean="0">
                <a:solidFill>
                  <a:srgbClr val="0070C0"/>
                </a:solidFill>
                <a:latin typeface="Calibri" pitchFamily="34" charset="0"/>
                <a:cs typeface="Times New Roman" pitchFamily="18" charset="0"/>
              </a:rPr>
              <a:t>. Создаются условия, в которых ребёнок оказывается перед выбором, например, пользоваться вилкой и ножом или одной вилкой.</a:t>
            </a:r>
          </a:p>
          <a:p>
            <a:pPr algn="just"/>
            <a:r>
              <a:rPr lang="ru-RU" sz="3100" i="1" u="sng" dirty="0" smtClean="0">
                <a:solidFill>
                  <a:srgbClr val="0070C0"/>
                </a:solidFill>
                <a:latin typeface="Calibri" pitchFamily="34" charset="0"/>
                <a:cs typeface="Times New Roman" pitchFamily="18" charset="0"/>
              </a:rPr>
              <a:t>Поощрение.</a:t>
            </a:r>
            <a:r>
              <a:rPr lang="ru-RU" sz="3100" i="1" dirty="0" smtClean="0">
                <a:solidFill>
                  <a:srgbClr val="0070C0"/>
                </a:solidFill>
                <a:latin typeface="Calibri" pitchFamily="34" charset="0"/>
                <a:cs typeface="Times New Roman" pitchFamily="18" charset="0"/>
              </a:rPr>
              <a:t> Проводится различными способами, активизирует дошкольников к обучению, к выбору правильного поведенческого шага.</a:t>
            </a:r>
          </a:p>
          <a:p>
            <a:pPr lvl="0" algn="just"/>
            <a:r>
              <a:rPr lang="ru-RU" sz="3100" i="1" u="sng" dirty="0" smtClean="0">
                <a:solidFill>
                  <a:srgbClr val="0070C0"/>
                </a:solidFill>
                <a:latin typeface="Calibri" pitchFamily="34" charset="0"/>
                <a:cs typeface="Times New Roman" pitchFamily="18" charset="0"/>
              </a:rPr>
              <a:t>Осуждение</a:t>
            </a:r>
            <a:r>
              <a:rPr lang="ru-RU" sz="3100" i="1" dirty="0" smtClean="0">
                <a:solidFill>
                  <a:srgbClr val="0070C0"/>
                </a:solidFill>
                <a:latin typeface="Calibri" pitchFamily="34" charset="0"/>
                <a:cs typeface="Times New Roman" pitchFamily="18" charset="0"/>
              </a:rPr>
              <a:t> воспитателем и другими детьми негативного поступка. Направлено на возникновение желания поступать хорошо</a:t>
            </a:r>
            <a:r>
              <a:rPr lang="ru-RU" sz="3100" b="1" i="1" dirty="0" smtClean="0">
                <a:solidFill>
                  <a:srgbClr val="0070C0"/>
                </a:solidFill>
                <a:latin typeface="Times New Roman" pitchFamily="18" charset="0"/>
                <a:cs typeface="Times New Roman" pitchFamily="18" charset="0"/>
              </a:rPr>
              <a:t>.</a:t>
            </a:r>
          </a:p>
          <a:p>
            <a:endParaRPr lang="ru-RU" dirty="0"/>
          </a:p>
        </p:txBody>
      </p:sp>
      <p:pic>
        <p:nvPicPr>
          <p:cNvPr id="4098" name="Picture 2" descr="http://www.prohandmade.ru/wp-content/uploads/2011/09/13i-620x413.jpg"/>
          <p:cNvPicPr>
            <a:picLocks noChangeAspect="1" noChangeArrowheads="1"/>
          </p:cNvPicPr>
          <p:nvPr/>
        </p:nvPicPr>
        <p:blipFill>
          <a:blip r:embed="rId2" cstate="print"/>
          <a:srcRect/>
          <a:stretch>
            <a:fillRect/>
          </a:stretch>
        </p:blipFill>
        <p:spPr bwMode="auto">
          <a:xfrm>
            <a:off x="1115616" y="4653136"/>
            <a:ext cx="7344816" cy="2088232"/>
          </a:xfrm>
          <a:prstGeom prst="rect">
            <a:avLst/>
          </a:prstGeom>
          <a:noFill/>
        </p:spPr>
      </p:pic>
    </p:spTree>
    <p:extLst>
      <p:ext uri="{BB962C8B-B14F-4D97-AF65-F5344CB8AC3E}">
        <p14:creationId xmlns:p14="http://schemas.microsoft.com/office/powerpoint/2010/main" val="2830203947"/>
      </p:ext>
    </p:extLst>
  </p:cSld>
  <p:clrMapOvr>
    <a:masterClrMapping/>
  </p:clrMapOvr>
  <p:transition>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457200" y="620688"/>
            <a:ext cx="8229600" cy="4104456"/>
          </a:xfrm>
        </p:spPr>
        <p:txBody>
          <a:bodyPr>
            <a:normAutofit/>
          </a:bodyPr>
          <a:lstStyle/>
          <a:p>
            <a:pPr algn="just"/>
            <a:r>
              <a:rPr lang="ru-RU" dirty="0">
                <a:solidFill>
                  <a:srgbClr val="FF0000"/>
                </a:solidFill>
              </a:rPr>
              <a:t>Этикетное поведение формируется постоянно ежеминутно. Это приветствие во время прихода в детский сад, прощание в конце дня, и поведение за столом, и прогулка по улице, и встреча с артистами кукольного театра, и праздничное веселье, и режимные моменты, и специальные занятия. </a:t>
            </a:r>
          </a:p>
          <a:p>
            <a:endParaRPr lang="ru-RU" dirty="0">
              <a:solidFill>
                <a:srgbClr val="FF0000"/>
              </a:solidFill>
            </a:endParaRPr>
          </a:p>
        </p:txBody>
      </p:sp>
      <p:pic>
        <p:nvPicPr>
          <p:cNvPr id="4098" name="Picture 2" descr="C:\Users\domxD\Pictures\flowers16.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11560" y="4149080"/>
            <a:ext cx="7992888" cy="2520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229122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620688"/>
            <a:ext cx="8686800" cy="838200"/>
          </a:xfrm>
        </p:spPr>
        <p:txBody>
          <a:bodyPr>
            <a:normAutofit fontScale="90000"/>
          </a:bodyPr>
          <a:lstStyle/>
          <a:p>
            <a:pPr algn="ctr"/>
            <a:r>
              <a:rPr lang="ru-RU" sz="3100" b="1" i="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itchFamily="18" charset="0"/>
                <a:cs typeface="Times New Roman" pitchFamily="18" charset="0"/>
              </a:rPr>
              <a:t/>
            </a:r>
            <a:br>
              <a:rPr lang="ru-RU" sz="3100" b="1" i="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itchFamily="18" charset="0"/>
                <a:cs typeface="Times New Roman" pitchFamily="18" charset="0"/>
              </a:rPr>
            </a:br>
            <a:r>
              <a:rPr lang="ru-RU" sz="3100" b="1" i="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itchFamily="18" charset="0"/>
                <a:cs typeface="Times New Roman" pitchFamily="18" charset="0"/>
              </a:rPr>
              <a:t>Основные способы </a:t>
            </a:r>
            <a:br>
              <a:rPr lang="ru-RU" sz="3100" b="1" i="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itchFamily="18" charset="0"/>
                <a:cs typeface="Times New Roman" pitchFamily="18" charset="0"/>
              </a:rPr>
            </a:br>
            <a:r>
              <a:rPr lang="ru-RU" sz="3100" b="1" i="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itchFamily="18" charset="0"/>
                <a:cs typeface="Times New Roman" pitchFamily="18" charset="0"/>
              </a:rPr>
              <a:t>педагогического воздействия на детей:</a:t>
            </a:r>
            <a:r>
              <a:rPr lang="ru-RU"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itchFamily="18" charset="0"/>
                <a:cs typeface="Times New Roman" pitchFamily="18" charset="0"/>
              </a:rPr>
              <a:t/>
            </a:r>
            <a:br>
              <a:rPr lang="ru-RU"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itchFamily="18" charset="0"/>
                <a:cs typeface="Times New Roman" pitchFamily="18" charset="0"/>
              </a:rPr>
            </a:br>
            <a:endParaRPr lang="ru-RU"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 name="Содержимое 2"/>
          <p:cNvSpPr>
            <a:spLocks noGrp="1"/>
          </p:cNvSpPr>
          <p:nvPr>
            <p:ph idx="1"/>
          </p:nvPr>
        </p:nvSpPr>
        <p:spPr>
          <a:xfrm>
            <a:off x="251520" y="1340768"/>
            <a:ext cx="5976664" cy="5328592"/>
          </a:xfrm>
        </p:spPr>
        <p:txBody>
          <a:bodyPr>
            <a:normAutofit fontScale="85000" lnSpcReduction="20000"/>
          </a:bodyPr>
          <a:lstStyle/>
          <a:p>
            <a:pPr lvl="0" algn="just"/>
            <a:endParaRPr lang="ru-RU" sz="3100" i="1" u="sng" dirty="0" smtClean="0">
              <a:solidFill>
                <a:srgbClr val="7030A0"/>
              </a:solidFill>
              <a:latin typeface="Calibri" pitchFamily="34" charset="0"/>
              <a:cs typeface="Times New Roman" pitchFamily="18" charset="0"/>
            </a:endParaRPr>
          </a:p>
          <a:p>
            <a:pPr lvl="0" algn="just"/>
            <a:r>
              <a:rPr lang="ru-RU" sz="3100" i="1" u="sng" dirty="0" smtClean="0">
                <a:solidFill>
                  <a:srgbClr val="7030A0"/>
                </a:solidFill>
                <a:latin typeface="Calibri" pitchFamily="34" charset="0"/>
                <a:cs typeface="Times New Roman" pitchFamily="18" charset="0"/>
              </a:rPr>
              <a:t>Пример для подражания.</a:t>
            </a:r>
            <a:r>
              <a:rPr lang="ru-RU" sz="3100" i="1" dirty="0" smtClean="0">
                <a:solidFill>
                  <a:srgbClr val="7030A0"/>
                </a:solidFill>
                <a:latin typeface="Calibri" pitchFamily="34" charset="0"/>
                <a:cs typeface="Times New Roman" pitchFamily="18" charset="0"/>
              </a:rPr>
              <a:t> Является своеобразным наглядным пособием и необходим ребёнку. Им могут быть воспитатель, родитель, знакомый взрослый или ребёнок, литературный (сказочный) герой.</a:t>
            </a:r>
          </a:p>
          <a:p>
            <a:pPr lvl="0" algn="just"/>
            <a:r>
              <a:rPr lang="ru-RU" sz="3100" i="1" u="sng" dirty="0" smtClean="0">
                <a:solidFill>
                  <a:srgbClr val="7030A0"/>
                </a:solidFill>
                <a:latin typeface="Calibri" pitchFamily="34" charset="0"/>
                <a:cs typeface="Times New Roman" pitchFamily="18" charset="0"/>
              </a:rPr>
              <a:t>Разнообразие словесных методов.</a:t>
            </a:r>
            <a:r>
              <a:rPr lang="ru-RU" sz="3100" i="1" dirty="0" smtClean="0">
                <a:solidFill>
                  <a:srgbClr val="7030A0"/>
                </a:solidFill>
                <a:latin typeface="Calibri" pitchFamily="34" charset="0"/>
                <a:cs typeface="Times New Roman" pitchFamily="18" charset="0"/>
              </a:rPr>
              <a:t> Помогает более осознанному изучению поведенческих правил, но, применяя их, следует избегать скучной морализации и нотации. Рассказ реальной или сказочной истории создаёт эмоциональное восприятие поведенческих правил.</a:t>
            </a:r>
          </a:p>
          <a:p>
            <a:endParaRPr lang="ru-RU" dirty="0"/>
          </a:p>
        </p:txBody>
      </p:sp>
      <p:pic>
        <p:nvPicPr>
          <p:cNvPr id="3074" name="Picture 2" descr="http://www.azbykamam.ru/wp-content/uploads/2012/01/a-child-eats-at-the-table-2.jpg"/>
          <p:cNvPicPr>
            <a:picLocks noChangeAspect="1" noChangeArrowheads="1"/>
          </p:cNvPicPr>
          <p:nvPr/>
        </p:nvPicPr>
        <p:blipFill>
          <a:blip r:embed="rId2" cstate="print"/>
          <a:srcRect/>
          <a:stretch>
            <a:fillRect/>
          </a:stretch>
        </p:blipFill>
        <p:spPr bwMode="auto">
          <a:xfrm>
            <a:off x="6300192" y="1916832"/>
            <a:ext cx="2555776" cy="3833664"/>
          </a:xfrm>
          <a:prstGeom prst="rect">
            <a:avLst/>
          </a:prstGeom>
          <a:noFill/>
        </p:spPr>
      </p:pic>
    </p:spTree>
    <p:extLst>
      <p:ext uri="{BB962C8B-B14F-4D97-AF65-F5344CB8AC3E}">
        <p14:creationId xmlns:p14="http://schemas.microsoft.com/office/powerpoint/2010/main" val="18865088"/>
      </p:ext>
    </p:extLst>
  </p:cSld>
  <p:clrMapOvr>
    <a:masterClrMapping/>
  </p:clrMapOvr>
  <p:transition>
    <p:cover dir="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548680"/>
            <a:ext cx="8686800" cy="838200"/>
          </a:xfrm>
        </p:spPr>
        <p:txBody>
          <a:bodyPr>
            <a:noAutofit/>
          </a:bodyPr>
          <a:lstStyle/>
          <a:p>
            <a:pPr algn="ctr"/>
            <a:r>
              <a:rPr lang="ru-RU" sz="3200" b="1" i="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itchFamily="18" charset="0"/>
                <a:cs typeface="Times New Roman" pitchFamily="18" charset="0"/>
              </a:rPr>
              <a:t/>
            </a:r>
            <a:br>
              <a:rPr lang="ru-RU" sz="3200" b="1" i="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itchFamily="18" charset="0"/>
                <a:cs typeface="Times New Roman" pitchFamily="18" charset="0"/>
              </a:rPr>
            </a:br>
            <a:r>
              <a:rPr lang="ru-RU" sz="3200" b="1" i="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itchFamily="18" charset="0"/>
                <a:cs typeface="Times New Roman" pitchFamily="18" charset="0"/>
              </a:rPr>
              <a:t>Основные способы </a:t>
            </a:r>
            <a:br>
              <a:rPr lang="ru-RU" sz="3200" b="1" i="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itchFamily="18" charset="0"/>
                <a:cs typeface="Times New Roman" pitchFamily="18" charset="0"/>
              </a:rPr>
            </a:br>
            <a:r>
              <a:rPr lang="ru-RU" sz="3200" b="1" i="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itchFamily="18" charset="0"/>
                <a:cs typeface="Times New Roman" pitchFamily="18" charset="0"/>
              </a:rPr>
              <a:t>педагогического воздействия на детей:</a:t>
            </a:r>
            <a:r>
              <a:rPr lang="ru-RU" sz="3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itchFamily="18" charset="0"/>
                <a:cs typeface="Times New Roman" pitchFamily="18" charset="0"/>
              </a:rPr>
              <a:t/>
            </a:r>
            <a:br>
              <a:rPr lang="ru-RU" sz="3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itchFamily="18" charset="0"/>
                <a:cs typeface="Times New Roman" pitchFamily="18" charset="0"/>
              </a:rPr>
            </a:br>
            <a:endParaRPr lang="ru-RU" sz="32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 name="Содержимое 2"/>
          <p:cNvSpPr>
            <a:spLocks noGrp="1"/>
          </p:cNvSpPr>
          <p:nvPr>
            <p:ph idx="1"/>
          </p:nvPr>
        </p:nvSpPr>
        <p:spPr>
          <a:xfrm>
            <a:off x="179512" y="1268760"/>
            <a:ext cx="4896544" cy="5472608"/>
          </a:xfrm>
        </p:spPr>
        <p:txBody>
          <a:bodyPr>
            <a:normAutofit fontScale="77500" lnSpcReduction="20000"/>
          </a:bodyPr>
          <a:lstStyle/>
          <a:p>
            <a:pPr lvl="0" algn="just"/>
            <a:endParaRPr lang="ru-RU" i="1" u="sng" dirty="0" smtClean="0">
              <a:solidFill>
                <a:srgbClr val="002060"/>
              </a:solidFill>
              <a:latin typeface="Calibri" pitchFamily="34" charset="0"/>
              <a:cs typeface="Times New Roman" pitchFamily="18" charset="0"/>
            </a:endParaRPr>
          </a:p>
          <a:p>
            <a:pPr lvl="0" algn="just"/>
            <a:r>
              <a:rPr lang="ru-RU" i="1" u="sng" dirty="0" smtClean="0">
                <a:solidFill>
                  <a:srgbClr val="002060"/>
                </a:solidFill>
                <a:latin typeface="Calibri" pitchFamily="34" charset="0"/>
                <a:cs typeface="Times New Roman" pitchFamily="18" charset="0"/>
              </a:rPr>
              <a:t>Разъяснение</a:t>
            </a:r>
            <a:r>
              <a:rPr lang="ru-RU" i="1" dirty="0" smtClean="0">
                <a:solidFill>
                  <a:srgbClr val="002060"/>
                </a:solidFill>
                <a:latin typeface="Calibri" pitchFamily="34" charset="0"/>
                <a:cs typeface="Times New Roman" pitchFamily="18" charset="0"/>
              </a:rPr>
              <a:t>. Необходимо разъяснять, как и почему следует поступить в той или иной ситуации.</a:t>
            </a:r>
          </a:p>
          <a:p>
            <a:pPr lvl="0" algn="just"/>
            <a:r>
              <a:rPr lang="ru-RU" i="1" u="sng" dirty="0" smtClean="0">
                <a:solidFill>
                  <a:srgbClr val="002060"/>
                </a:solidFill>
                <a:latin typeface="Calibri" pitchFamily="34" charset="0"/>
                <a:cs typeface="Times New Roman" pitchFamily="18" charset="0"/>
              </a:rPr>
              <a:t>Беседа</a:t>
            </a:r>
            <a:r>
              <a:rPr lang="ru-RU" i="1" dirty="0" smtClean="0">
                <a:solidFill>
                  <a:srgbClr val="002060"/>
                </a:solidFill>
                <a:latin typeface="Calibri" pitchFamily="34" charset="0"/>
                <a:cs typeface="Times New Roman" pitchFamily="18" charset="0"/>
              </a:rPr>
              <a:t>. Помогает выяснить уровень знания детьми норм и правил поведения. Её разумнее проводить небольшой группой в 5—8 человек, где каждый ребёнок может высказать своё мнение. Знание возможностей детей для ведения беседы, их взглядов, убеждений и привычек поможет воспитателю правильно её построить.</a:t>
            </a:r>
          </a:p>
          <a:p>
            <a:endParaRPr lang="ru-RU" dirty="0"/>
          </a:p>
        </p:txBody>
      </p:sp>
      <p:pic>
        <p:nvPicPr>
          <p:cNvPr id="2050" name="Picture 2" descr="http://static3.ivgstores.com/prodimages-cdls/RM/P794-T0-W380-H460-Brm-rm100-gt-1.jpg"/>
          <p:cNvPicPr>
            <a:picLocks noChangeAspect="1" noChangeArrowheads="1"/>
          </p:cNvPicPr>
          <p:nvPr/>
        </p:nvPicPr>
        <p:blipFill>
          <a:blip r:embed="rId2" cstate="print"/>
          <a:srcRect/>
          <a:stretch>
            <a:fillRect/>
          </a:stretch>
        </p:blipFill>
        <p:spPr bwMode="auto">
          <a:xfrm>
            <a:off x="5220072" y="1916832"/>
            <a:ext cx="3619500" cy="3495675"/>
          </a:xfrm>
          <a:prstGeom prst="rect">
            <a:avLst/>
          </a:prstGeom>
          <a:noFill/>
        </p:spPr>
      </p:pic>
    </p:spTree>
    <p:extLst>
      <p:ext uri="{BB962C8B-B14F-4D97-AF65-F5344CB8AC3E}">
        <p14:creationId xmlns:p14="http://schemas.microsoft.com/office/powerpoint/2010/main" val="1387704252"/>
      </p:ext>
    </p:extLst>
  </p:cSld>
  <p:clrMapOvr>
    <a:masterClrMapping/>
  </p:clrMapOvr>
  <p:transition>
    <p:diamon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a:t>
            </a:r>
            <a:endParaRPr lang="ru-RU" dirty="0"/>
          </a:p>
        </p:txBody>
      </p:sp>
      <p:sp>
        <p:nvSpPr>
          <p:cNvPr id="3" name="Содержимое 2"/>
          <p:cNvSpPr>
            <a:spLocks noGrp="1"/>
          </p:cNvSpPr>
          <p:nvPr>
            <p:ph idx="1"/>
          </p:nvPr>
        </p:nvSpPr>
        <p:spPr>
          <a:xfrm>
            <a:off x="251520" y="404664"/>
            <a:ext cx="8604448" cy="2736304"/>
          </a:xfrm>
        </p:spPr>
        <p:txBody>
          <a:bodyPr>
            <a:normAutofit/>
          </a:bodyPr>
          <a:lstStyle/>
          <a:p>
            <a:pPr algn="just">
              <a:buNone/>
            </a:pPr>
            <a:r>
              <a:rPr lang="ru-RU" i="1" dirty="0" smtClean="0">
                <a:solidFill>
                  <a:srgbClr val="7030A0"/>
                </a:solidFill>
                <a:latin typeface="Calibri" pitchFamily="34" charset="0"/>
                <a:cs typeface="Times New Roman" pitchFamily="18" charset="0"/>
              </a:rPr>
              <a:t>   </a:t>
            </a:r>
            <a:r>
              <a:rPr lang="ru-RU" sz="2800" i="1" dirty="0" smtClean="0">
                <a:solidFill>
                  <a:srgbClr val="7030A0"/>
                </a:solidFill>
                <a:latin typeface="Calibri" pitchFamily="34" charset="0"/>
                <a:cs typeface="Times New Roman" pitchFamily="18" charset="0"/>
              </a:rPr>
              <a:t>Таким образом, знание столового этикета формирует в человеке уверенность, стремление красиво и правильно вести себя за столом, а значит, быть принятым в застольном общении.</a:t>
            </a:r>
          </a:p>
          <a:p>
            <a:pPr algn="just"/>
            <a:endParaRPr lang="ru-RU" dirty="0"/>
          </a:p>
        </p:txBody>
      </p:sp>
      <p:pic>
        <p:nvPicPr>
          <p:cNvPr id="14339" name="Picture 3" descr="C:\Users\domxD\Pictures\561cf3e469f5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915" y="2852936"/>
            <a:ext cx="7959533" cy="369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8339129"/>
      </p:ext>
    </p:extLst>
  </p:cSld>
  <p:clrMapOvr>
    <a:masterClrMapping/>
  </p:clrMapOvr>
  <p:transition>
    <p:pull dir="ru"/>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domxD\Pictures\46791666.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32657"/>
            <a:ext cx="8280920" cy="4968552"/>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title"/>
          </p:nvPr>
        </p:nvSpPr>
        <p:spPr/>
        <p:txBody>
          <a:bodyPr/>
          <a:lstStyle/>
          <a:p>
            <a:endParaRPr lang="ru-RU"/>
          </a:p>
        </p:txBody>
      </p:sp>
      <p:sp>
        <p:nvSpPr>
          <p:cNvPr id="3" name="Объект 2"/>
          <p:cNvSpPr>
            <a:spLocks noGrp="1"/>
          </p:cNvSpPr>
          <p:nvPr>
            <p:ph idx="1"/>
          </p:nvPr>
        </p:nvSpPr>
        <p:spPr>
          <a:xfrm>
            <a:off x="457200" y="5445224"/>
            <a:ext cx="8229600" cy="1296144"/>
          </a:xfrm>
        </p:spPr>
        <p:txBody>
          <a:bodyPr>
            <a:normAutofit fontScale="77500" lnSpcReduction="20000"/>
          </a:bodyPr>
          <a:lstStyle/>
          <a:p>
            <a:pPr algn="just"/>
            <a:r>
              <a:rPr lang="ru-RU" sz="2400" dirty="0">
                <a:solidFill>
                  <a:srgbClr val="C00000"/>
                </a:solidFill>
              </a:rPr>
              <a:t>В результате работы постепенно у детей формируется интерес к правилам поведения, желание их выполнять. Появляются продвижения в освоении личностных взаимоотношений: дети более доброжелательно относятся к сверстникам, оказывают помощь, делятся игрушками, радуются за товарища.</a:t>
            </a:r>
          </a:p>
        </p:txBody>
      </p:sp>
    </p:spTree>
    <p:extLst>
      <p:ext uri="{BB962C8B-B14F-4D97-AF65-F5344CB8AC3E}">
        <p14:creationId xmlns:p14="http://schemas.microsoft.com/office/powerpoint/2010/main" val="263728077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a:bodyPr>
          <a:lstStyle/>
          <a:p>
            <a:r>
              <a:rPr lang="ru-RU" sz="6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Спасибо за внимание</a:t>
            </a:r>
            <a:endParaRPr lang="ru-RU" sz="60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16387" name="Picture 3" descr="C:\Users\domxD\Pictures\gezb2ni9.gif"/>
          <p:cNvPicPr>
            <a:picLocks noGrp="1" noChangeAspect="1" noChangeArrowheads="1" noCro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8" y="1844824"/>
            <a:ext cx="7992888" cy="4392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7216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638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Сколько форм этикета?</a:t>
            </a:r>
            <a:endParaRPr lang="ru-RU"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 name="Объект 2"/>
          <p:cNvSpPr>
            <a:spLocks noGrp="1"/>
          </p:cNvSpPr>
          <p:nvPr>
            <p:ph idx="1"/>
          </p:nvPr>
        </p:nvSpPr>
        <p:spPr>
          <a:xfrm>
            <a:off x="457200" y="1196752"/>
            <a:ext cx="8229600" cy="3816425"/>
          </a:xfrm>
        </p:spPr>
        <p:txBody>
          <a:bodyPr>
            <a:noAutofit/>
          </a:bodyPr>
          <a:lstStyle/>
          <a:p>
            <a:pPr marL="0" indent="0" algn="just">
              <a:buNone/>
            </a:pPr>
            <a:r>
              <a:rPr lang="ru-RU" dirty="0">
                <a:solidFill>
                  <a:srgbClr val="FF0000"/>
                </a:solidFill>
              </a:rPr>
              <a:t> Этикет проявляется в 2-х формах: речевой и неречевой. К речевому этикету относятся словесные выражения, обозначающие уважительное отношение к людям. Неречевой этикет - это поступки и действия, с помощью которых проявляется уважительное отношение к окружающим. </a:t>
            </a:r>
          </a:p>
        </p:txBody>
      </p:sp>
      <p:pic>
        <p:nvPicPr>
          <p:cNvPr id="5122" name="Picture 2" descr="C:\Users\domxD\Pictures\flowers16.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55576" y="4581128"/>
            <a:ext cx="6912768" cy="2016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03948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412776"/>
            <a:ext cx="8280920"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457200" y="620688"/>
            <a:ext cx="8229600" cy="1152128"/>
          </a:xfrm>
        </p:spPr>
        <p:txBody>
          <a:bodyPr>
            <a:normAutofit/>
          </a:bodyPr>
          <a:lstStyle/>
          <a:p>
            <a:r>
              <a:rPr lang="ru-RU"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Формирование основ современного этикета осуществляется через следующие циклы:</a:t>
            </a:r>
          </a:p>
        </p:txBody>
      </p:sp>
      <p:sp>
        <p:nvSpPr>
          <p:cNvPr id="3" name="Объект 2"/>
          <p:cNvSpPr>
            <a:spLocks noGrp="1"/>
          </p:cNvSpPr>
          <p:nvPr>
            <p:ph idx="1"/>
          </p:nvPr>
        </p:nvSpPr>
        <p:spPr>
          <a:xfrm>
            <a:off x="457200" y="5301208"/>
            <a:ext cx="8229600" cy="1368152"/>
          </a:xfrm>
        </p:spPr>
        <p:txBody>
          <a:bodyPr>
            <a:noAutofit/>
          </a:bodyPr>
          <a:lstStyle/>
          <a:p>
            <a:pPr marL="0" indent="0" algn="just">
              <a:buNone/>
            </a:pPr>
            <a:r>
              <a:rPr lang="ru-RU" sz="2800" b="1" dirty="0" smtClean="0">
                <a:solidFill>
                  <a:srgbClr val="C00000"/>
                </a:solidFill>
              </a:rPr>
              <a:t>Приходя </a:t>
            </a:r>
            <a:r>
              <a:rPr lang="ru-RU" sz="2800" b="1" dirty="0">
                <a:solidFill>
                  <a:srgbClr val="C00000"/>
                </a:solidFill>
              </a:rPr>
              <a:t>утром в детский сад, нужно говорить детям и взрослым "здравствуйте" или "доброе утро".</a:t>
            </a:r>
          </a:p>
        </p:txBody>
      </p:sp>
    </p:spTree>
    <p:extLst>
      <p:ext uri="{BB962C8B-B14F-4D97-AF65-F5344CB8AC3E}">
        <p14:creationId xmlns:p14="http://schemas.microsoft.com/office/powerpoint/2010/main" val="41430915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620688"/>
            <a:ext cx="8229600" cy="1224136"/>
          </a:xfrm>
        </p:spPr>
        <p:txBody>
          <a:bodyPr>
            <a:normAutofit/>
          </a:bodyPr>
          <a:lstStyle/>
          <a:p>
            <a:r>
              <a:rPr lang="ru-RU" sz="26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Помогаем </a:t>
            </a:r>
            <a:r>
              <a:rPr lang="ru-RU" sz="26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детям понять разумность и необходимость этого правила</a:t>
            </a:r>
          </a:p>
        </p:txBody>
      </p:sp>
      <p:sp>
        <p:nvSpPr>
          <p:cNvPr id="3" name="Объект 2"/>
          <p:cNvSpPr>
            <a:spLocks noGrp="1"/>
          </p:cNvSpPr>
          <p:nvPr>
            <p:ph idx="1"/>
          </p:nvPr>
        </p:nvSpPr>
        <p:spPr>
          <a:xfrm>
            <a:off x="457200" y="5517232"/>
            <a:ext cx="8229600" cy="1080120"/>
          </a:xfrm>
        </p:spPr>
        <p:txBody>
          <a:bodyPr>
            <a:normAutofit lnSpcReduction="10000"/>
          </a:bodyPr>
          <a:lstStyle/>
          <a:p>
            <a:pPr marL="0" indent="0" algn="just">
              <a:buNone/>
            </a:pPr>
            <a:r>
              <a:rPr lang="ru-RU" sz="2400" dirty="0" smtClean="0">
                <a:solidFill>
                  <a:srgbClr val="C00000"/>
                </a:solidFill>
              </a:rPr>
              <a:t>Слова </a:t>
            </a:r>
            <a:r>
              <a:rPr lang="ru-RU" sz="2400" dirty="0">
                <a:solidFill>
                  <a:srgbClr val="C00000"/>
                </a:solidFill>
              </a:rPr>
              <a:t>" здравствуйте и доброе утро" настраивают на добрые отношения, я желаю вам здоровья, добра, я настроен с вами </a:t>
            </a:r>
            <a:r>
              <a:rPr lang="ru-RU" sz="2400" dirty="0" smtClean="0">
                <a:solidFill>
                  <a:srgbClr val="C00000"/>
                </a:solidFill>
              </a:rPr>
              <a:t>общаться, </a:t>
            </a:r>
            <a:r>
              <a:rPr lang="ru-RU" sz="2400" dirty="0">
                <a:solidFill>
                  <a:srgbClr val="C00000"/>
                </a:solidFill>
              </a:rPr>
              <a:t>играть, </a:t>
            </a:r>
            <a:r>
              <a:rPr lang="ru-RU" sz="2400" dirty="0" smtClean="0">
                <a:solidFill>
                  <a:srgbClr val="C00000"/>
                </a:solidFill>
              </a:rPr>
              <a:t>дружить </a:t>
            </a:r>
            <a:r>
              <a:rPr lang="ru-RU" sz="2400" dirty="0">
                <a:solidFill>
                  <a:srgbClr val="C00000"/>
                </a:solidFill>
              </a:rPr>
              <a:t>.</a:t>
            </a:r>
          </a:p>
          <a:p>
            <a:endParaRPr lang="ru-RU" sz="24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340768"/>
            <a:ext cx="8352928"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68132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352550"/>
            <a:ext cx="7992887" cy="4596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457200" y="548680"/>
            <a:ext cx="8229600" cy="1008112"/>
          </a:xfrm>
        </p:spPr>
        <p:txBody>
          <a:bodyPr>
            <a:normAutofit fontScale="90000"/>
          </a:bodyPr>
          <a:lstStyle/>
          <a:p>
            <a:r>
              <a:rPr lang="ru-RU"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Формируем </a:t>
            </a:r>
            <a:r>
              <a:rPr lang="ru-RU" b="1" dirty="0">
                <a:ln w="18000">
                  <a:solidFill>
                    <a:schemeClr val="accent2">
                      <a:satMod val="140000"/>
                    </a:schemeClr>
                  </a:solidFill>
                  <a:prstDash val="solid"/>
                  <a:miter lim="800000"/>
                </a:ln>
                <a:noFill/>
                <a:effectLst>
                  <a:outerShdw blurRad="25500" dist="23000" dir="7020000" algn="tl">
                    <a:srgbClr val="000000">
                      <a:alpha val="50000"/>
                    </a:srgbClr>
                  </a:outerShdw>
                </a:effectLst>
              </a:rPr>
              <a:t>умение применять его практически. </a:t>
            </a:r>
          </a:p>
        </p:txBody>
      </p:sp>
      <p:sp>
        <p:nvSpPr>
          <p:cNvPr id="3" name="Объект 2"/>
          <p:cNvSpPr>
            <a:spLocks noGrp="1"/>
          </p:cNvSpPr>
          <p:nvPr>
            <p:ph idx="1"/>
          </p:nvPr>
        </p:nvSpPr>
        <p:spPr>
          <a:xfrm>
            <a:off x="323528" y="5949280"/>
            <a:ext cx="8229600" cy="720080"/>
          </a:xfrm>
        </p:spPr>
        <p:txBody>
          <a:bodyPr>
            <a:noAutofit/>
          </a:bodyPr>
          <a:lstStyle/>
          <a:p>
            <a:pPr marL="0" indent="0" algn="just">
              <a:buNone/>
            </a:pPr>
            <a:r>
              <a:rPr lang="ru-RU" sz="2600" b="1" dirty="0" smtClean="0">
                <a:solidFill>
                  <a:schemeClr val="tx2">
                    <a:lumMod val="75000"/>
                  </a:schemeClr>
                </a:solidFill>
              </a:rPr>
              <a:t>Ребёнок </a:t>
            </a:r>
            <a:r>
              <a:rPr lang="ru-RU" sz="2600" b="1" dirty="0">
                <a:solidFill>
                  <a:schemeClr val="tx2">
                    <a:lumMod val="75000"/>
                  </a:schemeClr>
                </a:solidFill>
              </a:rPr>
              <a:t>самостоятельно, без напоминания выбирает слово для приветствия, оно становится </a:t>
            </a:r>
            <a:r>
              <a:rPr lang="ru-RU" sz="2600" b="1" dirty="0" smtClean="0">
                <a:solidFill>
                  <a:schemeClr val="tx2">
                    <a:lumMod val="75000"/>
                  </a:schemeClr>
                </a:solidFill>
              </a:rPr>
              <a:t>привычкой.</a:t>
            </a:r>
            <a:endParaRPr lang="ru-RU" sz="2600" b="1" dirty="0">
              <a:solidFill>
                <a:schemeClr val="tx2">
                  <a:lumMod val="75000"/>
                </a:schemeClr>
              </a:solidFill>
            </a:endParaRPr>
          </a:p>
        </p:txBody>
      </p:sp>
    </p:spTree>
    <p:extLst>
      <p:ext uri="{BB962C8B-B14F-4D97-AF65-F5344CB8AC3E}">
        <p14:creationId xmlns:p14="http://schemas.microsoft.com/office/powerpoint/2010/main" val="24229444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762124"/>
            <a:ext cx="7920880" cy="4115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457200" y="620688"/>
            <a:ext cx="8229600" cy="1368152"/>
          </a:xfrm>
        </p:spPr>
        <p:txBody>
          <a:bodyPr>
            <a:noAutofit/>
          </a:bodyPr>
          <a:lstStyle/>
          <a:p>
            <a:r>
              <a:rPr lang="ru-RU" sz="3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Поддерживаем </a:t>
            </a:r>
            <a:r>
              <a:rPr lang="ru-RU" sz="32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положительное эмоциональное переживание от выполнения правила. </a:t>
            </a:r>
          </a:p>
        </p:txBody>
      </p:sp>
      <p:sp>
        <p:nvSpPr>
          <p:cNvPr id="3" name="Объект 2"/>
          <p:cNvSpPr>
            <a:spLocks noGrp="1"/>
          </p:cNvSpPr>
          <p:nvPr>
            <p:ph idx="1"/>
          </p:nvPr>
        </p:nvSpPr>
        <p:spPr>
          <a:xfrm>
            <a:off x="457200" y="5949280"/>
            <a:ext cx="8229600" cy="648072"/>
          </a:xfrm>
        </p:spPr>
        <p:txBody>
          <a:bodyPr>
            <a:normAutofit fontScale="92500" lnSpcReduction="20000"/>
          </a:bodyPr>
          <a:lstStyle/>
          <a:p>
            <a:pPr marL="0" indent="0" algn="just">
              <a:buNone/>
            </a:pPr>
            <a:r>
              <a:rPr lang="ru-RU" sz="2400" b="1" dirty="0" smtClean="0">
                <a:solidFill>
                  <a:schemeClr val="accent2"/>
                </a:solidFill>
              </a:rPr>
              <a:t>Замечаем</a:t>
            </a:r>
            <a:r>
              <a:rPr lang="ru-RU" sz="2400" b="1" dirty="0">
                <a:solidFill>
                  <a:schemeClr val="accent2"/>
                </a:solidFill>
              </a:rPr>
              <a:t>, какой ребёнок приветливый, как нам приятно от его приветствия и. т. д</a:t>
            </a:r>
            <a:r>
              <a:rPr lang="ru-RU" sz="2400" b="1" dirty="0" smtClean="0">
                <a:solidFill>
                  <a:schemeClr val="accent2"/>
                </a:solidFill>
              </a:rPr>
              <a:t>.</a:t>
            </a:r>
            <a:endParaRPr lang="ru-RU" sz="2400" b="1" dirty="0">
              <a:solidFill>
                <a:schemeClr val="accent2"/>
              </a:solidFill>
            </a:endParaRPr>
          </a:p>
        </p:txBody>
      </p:sp>
    </p:spTree>
    <p:extLst>
      <p:ext uri="{BB962C8B-B14F-4D97-AF65-F5344CB8AC3E}">
        <p14:creationId xmlns:p14="http://schemas.microsoft.com/office/powerpoint/2010/main" val="987505709"/>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604</TotalTime>
  <Words>1874</Words>
  <Application>Microsoft Office PowerPoint</Application>
  <PresentationFormat>Экран (4:3)</PresentationFormat>
  <Paragraphs>115</Paragraphs>
  <Slides>44</Slides>
  <Notes>1</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44</vt:i4>
      </vt:variant>
    </vt:vector>
  </HeadingPairs>
  <TitlesOfParts>
    <vt:vector size="48" baseType="lpstr">
      <vt:lpstr>Arial</vt:lpstr>
      <vt:lpstr>Calibri</vt:lpstr>
      <vt:lpstr>Times New Roman</vt:lpstr>
      <vt:lpstr>Тема Office</vt:lpstr>
      <vt:lpstr>Обучение правилам этикета детей старшего дошкольного возраста</vt:lpstr>
      <vt:lpstr>Зачем нам нужны  правила этикета</vt:lpstr>
      <vt:lpstr>Что такое этикет?</vt:lpstr>
      <vt:lpstr>Презентация PowerPoint</vt:lpstr>
      <vt:lpstr>Сколько форм этикета?</vt:lpstr>
      <vt:lpstr> Формирование основ современного этикета осуществляется через следующие циклы:</vt:lpstr>
      <vt:lpstr>Помогаем детям понять разумность и необходимость этого правила</vt:lpstr>
      <vt:lpstr>Формируем умение применять его практически. </vt:lpstr>
      <vt:lpstr>Поддерживаем положительное эмоциональное переживание от выполнения правила. </vt:lpstr>
      <vt:lpstr> Чтобы работа была успешной необходимо создать определённые условия:</vt:lpstr>
      <vt:lpstr>Наши занятия</vt:lpstr>
      <vt:lpstr>Детское творчество</vt:lpstr>
      <vt:lpstr>Игра -эффективное средство формирования этикетного поведения детей.</vt:lpstr>
      <vt:lpstr>игры</vt:lpstr>
      <vt:lpstr>Презентация PowerPoint</vt:lpstr>
      <vt:lpstr>Столовый этикет </vt:lpstr>
      <vt:lpstr>.</vt:lpstr>
      <vt:lpstr>ПРАВИЛА  СТОЛОВОГО  ЭТИКЕТА</vt:lpstr>
      <vt:lpstr>ПРАВИЛА  СТОЛОВОГО  ЭТИКЕТА</vt:lpstr>
      <vt:lpstr>ПРАВИЛА  СТОЛОВОГО  ЭТИКЕТА</vt:lpstr>
      <vt:lpstr>Презентация PowerPoint</vt:lpstr>
      <vt:lpstr>Презентация PowerPoint</vt:lpstr>
      <vt:lpstr>1-й этап</vt:lpstr>
      <vt:lpstr>Очень важно объяснить ребенку, что этикет за столом включает такие правила:</vt:lpstr>
      <vt:lpstr>Презентация PowerPoint</vt:lpstr>
      <vt:lpstr>Презентация PowerPoint</vt:lpstr>
      <vt:lpstr>2-й этап</vt:lpstr>
      <vt:lpstr>картинки по украшению и сервировке стола</vt:lpstr>
      <vt:lpstr>Закрепление  знаний:</vt:lpstr>
      <vt:lpstr>4-й этап</vt:lpstr>
      <vt:lpstr>.</vt:lpstr>
      <vt:lpstr>3-й этап</vt:lpstr>
      <vt:lpstr>Закрепление  знаний:</vt:lpstr>
      <vt:lpstr>Мы дежурные</vt:lpstr>
      <vt:lpstr>Условия,  необходимые для воспитания этикетного  поведения </vt:lpstr>
      <vt:lpstr>Условия,  необходимые для воспитания этикетного  поведения </vt:lpstr>
      <vt:lpstr>Условия,  необходимые для воспитания этикетного  поведения </vt:lpstr>
      <vt:lpstr>   Основные способы  педагогического воздействия на детей:   </vt:lpstr>
      <vt:lpstr>  Основные способы  педагогического воздействия на детей: </vt:lpstr>
      <vt:lpstr> Основные способы  педагогического воздействия на детей: </vt:lpstr>
      <vt:lpstr> Основные способы  педагогического воздействия на детей: </vt:lpstr>
      <vt:lpstr>.</vt:lpstr>
      <vt:lpstr>Презентация PowerPoint</vt:lpstr>
      <vt:lpstr>Спасибо за внимание</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Обучение правилам этикета детей старшего дошкольного возраста</dc:title>
  <dc:creator>domxD</dc:creator>
  <cp:lastModifiedBy>Сергей</cp:lastModifiedBy>
  <cp:revision>48</cp:revision>
  <dcterms:created xsi:type="dcterms:W3CDTF">2015-11-16T10:51:17Z</dcterms:created>
  <dcterms:modified xsi:type="dcterms:W3CDTF">2016-02-25T17:38:07Z</dcterms:modified>
</cp:coreProperties>
</file>