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70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5EF8-A922-4FC9-8328-D59CB4B5557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3760-5900-4CEE-8EAC-A22660BB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5EF8-A922-4FC9-8328-D59CB4B5557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3760-5900-4CEE-8EAC-A22660BB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5EF8-A922-4FC9-8328-D59CB4B5557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3760-5900-4CEE-8EAC-A22660BB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5EF8-A922-4FC9-8328-D59CB4B5557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3760-5900-4CEE-8EAC-A22660BB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5EF8-A922-4FC9-8328-D59CB4B5557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3760-5900-4CEE-8EAC-A22660BB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5EF8-A922-4FC9-8328-D59CB4B5557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3760-5900-4CEE-8EAC-A22660BB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5EF8-A922-4FC9-8328-D59CB4B5557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3760-5900-4CEE-8EAC-A22660BB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5EF8-A922-4FC9-8328-D59CB4B5557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3760-5900-4CEE-8EAC-A22660BB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5EF8-A922-4FC9-8328-D59CB4B5557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3760-5900-4CEE-8EAC-A22660BB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5EF8-A922-4FC9-8328-D59CB4B5557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3760-5900-4CEE-8EAC-A22660BB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5EF8-A922-4FC9-8328-D59CB4B5557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3760-5900-4CEE-8EAC-A22660BB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85EF8-A922-4FC9-8328-D59CB4B5557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33760-5900-4CEE-8EAC-A22660BB8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Тематическая прогулка: "Что такое лужа?"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Задачи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-внедрение ФГОС в практическую деятельность </a:t>
            </a:r>
          </a:p>
          <a:p>
            <a:r>
              <a:rPr lang="ru-RU" dirty="0" smtClean="0"/>
              <a:t>-</a:t>
            </a:r>
            <a:r>
              <a:rPr lang="ru-RU" dirty="0"/>
              <a:t>познакомить детей с природными явлениями - осадки, дать элементарные знания о круговороте воды в природе</a:t>
            </a:r>
          </a:p>
          <a:p>
            <a:r>
              <a:rPr lang="ru-RU" dirty="0"/>
              <a:t>- развивать творческие способности детей, фантазию</a:t>
            </a:r>
          </a:p>
          <a:p>
            <a:r>
              <a:rPr lang="ru-RU" dirty="0"/>
              <a:t>-формировать  механизма воображения на знаниях и представлениях   ребенка об окружающем его мире</a:t>
            </a:r>
          </a:p>
          <a:p>
            <a:r>
              <a:rPr lang="ru-RU" dirty="0"/>
              <a:t>- расширять двигательные возможности детей посредством игры</a:t>
            </a:r>
          </a:p>
          <a:p>
            <a:r>
              <a:rPr lang="ru-RU" dirty="0"/>
              <a:t>-воспитывать здоровый образ жизни, коммуникативные навыки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200" b="1" dirty="0"/>
              <a:t> </a:t>
            </a:r>
            <a:r>
              <a:rPr lang="ru-RU" sz="3200" b="1" dirty="0" smtClean="0"/>
              <a:t>                  </a:t>
            </a:r>
            <a:r>
              <a:rPr lang="ru-RU" sz="3600" b="1" u="sng" dirty="0" smtClean="0"/>
              <a:t>Игра-забава</a:t>
            </a:r>
            <a:r>
              <a:rPr lang="ru-RU" sz="3600" b="1" u="sng" dirty="0"/>
              <a:t>: </a:t>
            </a:r>
            <a:r>
              <a:rPr lang="ru-RU" sz="3600" b="1" dirty="0">
                <a:solidFill>
                  <a:schemeClr val="accent5"/>
                </a:solidFill>
              </a:rPr>
              <a:t>"Хрюшка в луже</a:t>
            </a:r>
            <a:r>
              <a:rPr lang="ru-RU" sz="3600" b="1" dirty="0" smtClean="0">
                <a:solidFill>
                  <a:schemeClr val="accent5"/>
                </a:solidFill>
              </a:rPr>
              <a:t>"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     </a:t>
            </a:r>
            <a:r>
              <a:rPr lang="ru-RU" sz="2200" dirty="0" smtClean="0"/>
              <a:t>Перед </a:t>
            </a:r>
            <a:r>
              <a:rPr lang="ru-RU" sz="2200" dirty="0"/>
              <a:t>игрой воспитатель поет песенку (слова П. Синявского</a:t>
            </a:r>
            <a:r>
              <a:rPr lang="ru-RU" sz="2200" dirty="0" smtClean="0"/>
              <a:t>)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000" i="1" dirty="0"/>
              <a:t>-Я – </a:t>
            </a:r>
            <a:r>
              <a:rPr lang="ru-RU" sz="2000" i="1" dirty="0" err="1"/>
              <a:t>хрю-хрюшка</a:t>
            </a:r>
            <a:r>
              <a:rPr lang="ru-RU" sz="2000" i="1" dirty="0"/>
              <a:t>, </a:t>
            </a:r>
            <a:r>
              <a:rPr lang="ru-RU" sz="2000" i="1" dirty="0" err="1"/>
              <a:t>я</a:t>
            </a:r>
            <a:r>
              <a:rPr lang="ru-RU" sz="2000" i="1" dirty="0"/>
              <a:t> – </a:t>
            </a:r>
            <a:r>
              <a:rPr lang="ru-RU" sz="2000" i="1" dirty="0" err="1"/>
              <a:t>хрю-хрюшка</a:t>
            </a:r>
            <a:r>
              <a:rPr lang="ru-RU" sz="2000" i="1" dirty="0"/>
              <a:t>, </a:t>
            </a:r>
            <a:br>
              <a:rPr lang="ru-RU" sz="2000" i="1" dirty="0"/>
            </a:br>
            <a:r>
              <a:rPr lang="ru-RU" sz="2000" i="1" dirty="0"/>
              <a:t>Я купаю в луже брюшко. </a:t>
            </a:r>
            <a:br>
              <a:rPr lang="ru-RU" sz="2000" i="1" dirty="0"/>
            </a:br>
            <a:r>
              <a:rPr lang="ru-RU" sz="2000" i="1" dirty="0"/>
              <a:t>Было </a:t>
            </a:r>
            <a:r>
              <a:rPr lang="ru-RU" sz="2000" i="1" dirty="0" err="1"/>
              <a:t>розовым</a:t>
            </a:r>
            <a:r>
              <a:rPr lang="ru-RU" sz="2000" i="1" dirty="0"/>
              <a:t> оно,</a:t>
            </a:r>
            <a:br>
              <a:rPr lang="ru-RU" sz="2000" i="1" dirty="0"/>
            </a:br>
            <a:r>
              <a:rPr lang="ru-RU" sz="2000" i="1" dirty="0"/>
              <a:t> А теперь черным-черно.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u="sng" dirty="0" smtClean="0"/>
              <a:t>Вопрос</a:t>
            </a:r>
            <a:r>
              <a:rPr lang="ru-RU" sz="2200" u="sng" dirty="0"/>
              <a:t>:</a:t>
            </a:r>
            <a:r>
              <a:rPr lang="ru-RU" sz="2200" dirty="0"/>
              <a:t> -Вы догадались, в кого сейчас надо превратиться?</a:t>
            </a:r>
            <a:br>
              <a:rPr lang="ru-RU" sz="2200" dirty="0"/>
            </a:br>
            <a:r>
              <a:rPr lang="ru-RU" sz="2200" dirty="0"/>
              <a:t>Обручи лежат по всей площадке, каждый ребенок "поросенок" стоит в своей "лужице".</a:t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u="sng" dirty="0" smtClean="0"/>
              <a:t>Правило</a:t>
            </a:r>
            <a:r>
              <a:rPr lang="ru-RU" sz="2200" u="sng" dirty="0"/>
              <a:t>:</a:t>
            </a:r>
            <a:r>
              <a:rPr lang="ru-RU" sz="2200" dirty="0"/>
              <a:t>  Дети бегают врассыпную по всей площадке, не наступая на обручи, по сигналу - каждый ищет свою "лужицу".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После </a:t>
            </a:r>
            <a:r>
              <a:rPr lang="ru-RU" sz="2200" dirty="0"/>
              <a:t>игры воспитатель поет песню до конца: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000" i="1" dirty="0"/>
              <a:t>-Я – </a:t>
            </a:r>
            <a:r>
              <a:rPr lang="ru-RU" sz="2000" i="1" dirty="0" err="1"/>
              <a:t>хрю-хрюшка</a:t>
            </a:r>
            <a:r>
              <a:rPr lang="ru-RU" sz="2000" i="1" dirty="0"/>
              <a:t>, </a:t>
            </a:r>
            <a:r>
              <a:rPr lang="ru-RU" sz="2000" i="1" dirty="0" err="1"/>
              <a:t>я</a:t>
            </a:r>
            <a:r>
              <a:rPr lang="ru-RU" sz="2000" i="1" dirty="0"/>
              <a:t> – </a:t>
            </a:r>
            <a:r>
              <a:rPr lang="ru-RU" sz="2000" i="1" dirty="0" err="1"/>
              <a:t>хрю-хрюшка</a:t>
            </a:r>
            <a:r>
              <a:rPr lang="ru-RU" sz="2000" i="1" dirty="0"/>
              <a:t>, </a:t>
            </a:r>
            <a:br>
              <a:rPr lang="ru-RU" sz="2000" i="1" dirty="0"/>
            </a:br>
            <a:r>
              <a:rPr lang="ru-RU" sz="2000" i="1" dirty="0"/>
              <a:t>Я купаю в луже брюшко. </a:t>
            </a:r>
            <a:br>
              <a:rPr lang="ru-RU" sz="2000" i="1" dirty="0"/>
            </a:br>
            <a:r>
              <a:rPr lang="ru-RU" sz="2000" i="1" dirty="0"/>
              <a:t>А ребята не хотят </a:t>
            </a:r>
            <a:br>
              <a:rPr lang="ru-RU" sz="2000" i="1" dirty="0"/>
            </a:br>
            <a:r>
              <a:rPr lang="ru-RU" sz="2000" i="1" dirty="0"/>
              <a:t>Превращаться в поросят!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>                      </a:t>
            </a:r>
            <a:r>
              <a:rPr lang="ru-RU" sz="3600" b="1" u="sng" dirty="0" smtClean="0"/>
              <a:t>Игровое </a:t>
            </a:r>
            <a:r>
              <a:rPr lang="ru-RU" sz="3600" b="1" u="sng" dirty="0"/>
              <a:t>упражнение</a:t>
            </a:r>
            <a:r>
              <a:rPr lang="ru-RU" sz="3600" b="1" u="sng" dirty="0" smtClean="0"/>
              <a:t>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               </a:t>
            </a:r>
            <a:r>
              <a:rPr lang="ru-RU" sz="3600" b="1" dirty="0" smtClean="0">
                <a:solidFill>
                  <a:schemeClr val="accent5"/>
                </a:solidFill>
              </a:rPr>
              <a:t>"</a:t>
            </a:r>
            <a:r>
              <a:rPr lang="ru-RU" sz="3600" b="1" dirty="0">
                <a:solidFill>
                  <a:schemeClr val="accent5"/>
                </a:solidFill>
              </a:rPr>
              <a:t>Лужи разные бывают"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/>
              <a:t>Релаксационные упражнения для снятия напряжения с мышц </a:t>
            </a:r>
            <a:r>
              <a:rPr lang="ru-RU" sz="2200" b="1" dirty="0" smtClean="0"/>
              <a:t>лица</a:t>
            </a:r>
            <a:br>
              <a:rPr lang="ru-RU" sz="2200" b="1" dirty="0" smtClean="0"/>
            </a:br>
            <a:r>
              <a:rPr lang="ru-RU" sz="3100" u="sng" dirty="0" smtClean="0"/>
              <a:t>Правило</a:t>
            </a:r>
            <a:r>
              <a:rPr lang="ru-RU" sz="3100" u="sng" dirty="0"/>
              <a:t>:</a:t>
            </a:r>
            <a:r>
              <a:rPr lang="ru-RU" sz="3100" dirty="0"/>
              <a:t> Глаза у детей закрыты. Мимикой лица дети показывают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sz="3100" dirty="0"/>
              <a:t>-</a:t>
            </a:r>
            <a:r>
              <a:rPr lang="ru-RU" sz="3100" dirty="0" smtClean="0"/>
              <a:t> </a:t>
            </a:r>
            <a:r>
              <a:rPr lang="ru-RU" sz="3100" dirty="0"/>
              <a:t>"веселую лужу"- </a:t>
            </a:r>
            <a:r>
              <a:rPr lang="ru-RU" sz="3100" dirty="0" smtClean="0"/>
              <a:t>потому </a:t>
            </a:r>
            <a:r>
              <a:rPr lang="ru-RU" sz="3100" dirty="0"/>
              <a:t>что идет теплый, летний дождь и лужа становится все </a:t>
            </a:r>
            <a:r>
              <a:rPr lang="ru-RU" sz="3100" dirty="0" smtClean="0"/>
              <a:t>больше и больше;</a:t>
            </a:r>
            <a:br>
              <a:rPr lang="ru-RU" sz="3100" dirty="0" smtClean="0"/>
            </a:br>
            <a:r>
              <a:rPr lang="ru-RU" sz="3100" dirty="0" smtClean="0"/>
              <a:t>-"злую(недовольную</a:t>
            </a:r>
            <a:r>
              <a:rPr lang="ru-RU" sz="3100" dirty="0"/>
              <a:t>) </a:t>
            </a:r>
            <a:r>
              <a:rPr lang="ru-RU" sz="3100" dirty="0" smtClean="0"/>
              <a:t>лужу</a:t>
            </a:r>
            <a:r>
              <a:rPr lang="ru-RU" sz="3200" b="1" dirty="0" smtClean="0"/>
              <a:t> "</a:t>
            </a:r>
            <a:r>
              <a:rPr lang="ru-RU" sz="3100" dirty="0" smtClean="0"/>
              <a:t>, </a:t>
            </a:r>
            <a:r>
              <a:rPr lang="ru-RU" sz="3100" dirty="0"/>
              <a:t>потому что пришли грязные поросята и улеглись в чистую лужу</a:t>
            </a:r>
            <a:r>
              <a:rPr lang="ru-RU" sz="3100" dirty="0" smtClean="0"/>
              <a:t>;</a:t>
            </a:r>
            <a:br>
              <a:rPr lang="ru-RU" sz="3100" dirty="0" smtClean="0"/>
            </a:br>
            <a:r>
              <a:rPr lang="ru-RU" sz="3100" dirty="0"/>
              <a:t>-</a:t>
            </a:r>
            <a:r>
              <a:rPr lang="ru-RU" sz="3100" dirty="0" smtClean="0"/>
              <a:t>"</a:t>
            </a:r>
            <a:r>
              <a:rPr lang="ru-RU" sz="3100" dirty="0"/>
              <a:t>удивленную лужу" - она первый раз в жизни увидела как из лужи пьет воробушек; 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-" </a:t>
            </a:r>
            <a:r>
              <a:rPr lang="ru-RU" sz="3100" dirty="0"/>
              <a:t>грустную лужу"- светит солнце, жарко и лужа испаряется и другие.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images.mreadz.com/104/103057/1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2862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357982" cy="11430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Наблюдение </a:t>
            </a:r>
            <a:r>
              <a:rPr lang="ru-RU" sz="3600" dirty="0"/>
              <a:t>за лужами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 </a:t>
            </a:r>
            <a:r>
              <a:rPr lang="ru-RU" sz="3600" dirty="0"/>
              <a:t>территории детского сада.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1714488"/>
            <a:ext cx="4143404" cy="642942"/>
          </a:xfrm>
        </p:spPr>
        <p:txBody>
          <a:bodyPr>
            <a:noAutofit/>
          </a:bodyPr>
          <a:lstStyle/>
          <a:p>
            <a:endParaRPr lang="ru-RU" sz="2000" u="sng" dirty="0" smtClean="0"/>
          </a:p>
          <a:p>
            <a:r>
              <a:rPr lang="ru-RU" sz="2000" u="sng" dirty="0" smtClean="0"/>
              <a:t>Вопрос:</a:t>
            </a:r>
            <a:r>
              <a:rPr lang="ru-RU" sz="2000" dirty="0" smtClean="0"/>
              <a:t> -Откуда взялись лужи?</a:t>
            </a:r>
          </a:p>
          <a:p>
            <a:r>
              <a:rPr lang="ru-RU" sz="2000" dirty="0" smtClean="0"/>
              <a:t>Выслушать ответы и дополнить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43504" y="1500174"/>
            <a:ext cx="3786214" cy="428628"/>
          </a:xfrm>
        </p:spPr>
        <p:txBody>
          <a:bodyPr>
            <a:normAutofit/>
          </a:bodyPr>
          <a:lstStyle/>
          <a:p>
            <a:r>
              <a:rPr lang="ru-RU" sz="2000" u="sng" dirty="0" smtClean="0"/>
              <a:t>Вопрос:</a:t>
            </a:r>
            <a:r>
              <a:rPr lang="ru-RU" sz="2000" dirty="0" smtClean="0"/>
              <a:t> -Куда исчезают лужи?</a:t>
            </a:r>
            <a:endParaRPr lang="ru-RU" sz="2000" dirty="0"/>
          </a:p>
        </p:txBody>
      </p:sp>
      <p:pic>
        <p:nvPicPr>
          <p:cNvPr id="9" name="Содержимое 8" descr="http://www.stihi.ru/pics/2014/05/17/414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42831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Игорь\Desktop\воспитатель\круговоро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71678"/>
            <a:ext cx="2000264" cy="4351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572296" cy="11430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Дать </a:t>
            </a:r>
            <a:r>
              <a:rPr lang="ru-RU" sz="3200" dirty="0"/>
              <a:t>элементарные знания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 </a:t>
            </a:r>
            <a:r>
              <a:rPr lang="ru-RU" sz="3200" dirty="0"/>
              <a:t>круговороте воды в природе</a:t>
            </a:r>
          </a:p>
        </p:txBody>
      </p:sp>
      <p:pic>
        <p:nvPicPr>
          <p:cNvPr id="9" name="Содержимое 8" descr="http://odessa-lib.ru/images/zdorove-rebenka-2011-02-29--2517-larg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453217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214842" cy="72547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На что похожи лужи?</a:t>
            </a:r>
            <a:endParaRPr lang="ru-RU" sz="3200" dirty="0"/>
          </a:p>
        </p:txBody>
      </p:sp>
      <p:pic>
        <p:nvPicPr>
          <p:cNvPr id="12" name="Содержимое 11" descr="https://im0-tub-ru.yandex.net/i?id=8d6afd4c46cf79d9b831e9e0e7219bdb&amp;n=33&amp;h=190&amp;w=29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786346" cy="3643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Содержимое 6" descr="http://img-2006-11.photosight.ru/26/1784923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714908" cy="3571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135729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Развивать наблюдательность,   воображение, фантазию.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71546"/>
            <a:ext cx="3286148" cy="53461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69790" rIns="539580" bIns="2697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b="0" i="0" u="sng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Прочитать стихотворение 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"Картинки в лужах"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В. Берестов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лужах картинки! 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 первой - дом,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Как настоящий,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Только вверх дном.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Вторая картинка.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Небо на ней,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Как настоящее,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Даже синей.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Третья картинка.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Ветка на ней,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Как настоящая,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Но зеленей.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 на четвертой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Картинке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Я промочил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Ботинки.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214291"/>
            <a:ext cx="585791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Наблюдать отражение в лужах</a:t>
            </a:r>
            <a:endParaRPr lang="ru-RU" sz="3200" dirty="0">
              <a:latin typeface="+mj-lt"/>
            </a:endParaRPr>
          </a:p>
        </p:txBody>
      </p:sp>
      <p:pic>
        <p:nvPicPr>
          <p:cNvPr id="10" name="Содержимое 9" descr="http://photos.lifeisphoto.ru/7/0/74194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357298"/>
            <a:ext cx="49292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714512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600" u="sng" dirty="0" smtClean="0"/>
              <a:t>Вопросы</a:t>
            </a:r>
            <a:r>
              <a:rPr lang="ru-RU" sz="3600" u="sng" dirty="0"/>
              <a:t>:</a:t>
            </a:r>
            <a:r>
              <a:rPr lang="ru-RU" sz="3600" dirty="0"/>
              <a:t> Как можно поиграть с лужей или в луже? Какими предметами можно заменить лужи? </a:t>
            </a:r>
            <a:r>
              <a:rPr lang="ru-RU" sz="2700" dirty="0"/>
              <a:t>(развивать воображение, фантазию, эмоциональность</a:t>
            </a:r>
            <a:r>
              <a:rPr lang="ru-RU" sz="2700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2143116"/>
            <a:ext cx="7285271" cy="45720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07223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u="sng" dirty="0" smtClean="0"/>
              <a:t>Игровое </a:t>
            </a:r>
            <a:r>
              <a:rPr lang="ru-RU" sz="3600" b="1" u="sng" dirty="0"/>
              <a:t>упражнение: 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5"/>
                </a:solidFill>
              </a:rPr>
              <a:t>"</a:t>
            </a:r>
            <a:r>
              <a:rPr lang="ru-RU" sz="3600" b="1" dirty="0">
                <a:solidFill>
                  <a:schemeClr val="accent5"/>
                </a:solidFill>
              </a:rPr>
              <a:t>Тёплый дождик шёл с утра, </a:t>
            </a:r>
            <a:r>
              <a:rPr lang="ru-RU" sz="3600" b="1" dirty="0" smtClean="0">
                <a:solidFill>
                  <a:schemeClr val="accent5"/>
                </a:solidFill>
              </a:rPr>
              <a:t/>
            </a:r>
            <a:br>
              <a:rPr lang="ru-RU" sz="3600" b="1" dirty="0" smtClean="0">
                <a:solidFill>
                  <a:schemeClr val="accent5"/>
                </a:solidFill>
              </a:rPr>
            </a:br>
            <a:r>
              <a:rPr lang="ru-RU" sz="3600" b="1" dirty="0" smtClean="0">
                <a:solidFill>
                  <a:schemeClr val="accent5"/>
                </a:solidFill>
              </a:rPr>
              <a:t>лужи </a:t>
            </a:r>
            <a:r>
              <a:rPr lang="ru-RU" sz="3600" b="1" dirty="0">
                <a:solidFill>
                  <a:schemeClr val="accent5"/>
                </a:solidFill>
              </a:rPr>
              <a:t>сделал средь двора</a:t>
            </a:r>
            <a:r>
              <a:rPr lang="ru-RU" sz="3600" dirty="0">
                <a:solidFill>
                  <a:schemeClr val="accent5"/>
                </a:solidFill>
              </a:rPr>
              <a:t>".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u="sng" dirty="0"/>
              <a:t>Правило:</a:t>
            </a:r>
            <a:r>
              <a:rPr lang="ru-RU" sz="3600" dirty="0"/>
              <a:t> не наступать на обручи, сохранять дистанцию. Построение колонной - поточный метод преодоления препятствий.</a:t>
            </a:r>
            <a:br>
              <a:rPr lang="ru-RU" sz="3600" dirty="0"/>
            </a:br>
            <a:r>
              <a:rPr lang="ru-RU" sz="3600" dirty="0"/>
              <a:t>Разложить обручи по периметру площадки: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6-7 </a:t>
            </a:r>
            <a:r>
              <a:rPr lang="ru-RU" sz="3600" dirty="0"/>
              <a:t>шт. больших с расстоянием 50см для ходьбы "змейкой", далее 6-7 средних для перешагивания из обруча в обруч, далее 6-7 маленьких - для перепрыгивания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через </a:t>
            </a:r>
            <a:r>
              <a:rPr lang="ru-RU" sz="3600" dirty="0"/>
              <a:t>"лужи".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           </a:t>
            </a:r>
            <a:r>
              <a:rPr lang="ru-RU" sz="3600" b="1" u="sng" dirty="0" smtClean="0"/>
              <a:t>Игра:</a:t>
            </a:r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chemeClr val="accent5"/>
                </a:solidFill>
              </a:rPr>
              <a:t>"</a:t>
            </a:r>
            <a:r>
              <a:rPr lang="ru-RU" sz="3600" b="1" dirty="0">
                <a:solidFill>
                  <a:schemeClr val="accent5"/>
                </a:solidFill>
              </a:rPr>
              <a:t>Плывут кораблики по лужам</a:t>
            </a:r>
            <a:r>
              <a:rPr lang="ru-RU" sz="3600" b="1" dirty="0" smtClean="0">
                <a:solidFill>
                  <a:schemeClr val="accent5"/>
                </a:solidFill>
              </a:rPr>
              <a:t>,</a:t>
            </a:r>
            <a:br>
              <a:rPr lang="ru-RU" sz="3600" b="1" dirty="0" smtClean="0">
                <a:solidFill>
                  <a:schemeClr val="accent5"/>
                </a:solidFill>
              </a:rPr>
            </a:br>
            <a:r>
              <a:rPr lang="ru-RU" sz="3600" b="1" dirty="0">
                <a:solidFill>
                  <a:schemeClr val="accent5"/>
                </a:solidFill>
              </a:rPr>
              <a:t> </a:t>
            </a:r>
            <a:r>
              <a:rPr lang="ru-RU" sz="3600" b="1" dirty="0" smtClean="0">
                <a:solidFill>
                  <a:schemeClr val="accent5"/>
                </a:solidFill>
              </a:rPr>
              <a:t>                       как </a:t>
            </a:r>
            <a:r>
              <a:rPr lang="ru-RU" sz="3600" b="1" dirty="0">
                <a:solidFill>
                  <a:schemeClr val="accent5"/>
                </a:solidFill>
              </a:rPr>
              <a:t>в море синем корабли".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u="sng" dirty="0"/>
              <a:t>Правило: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dirty="0"/>
              <a:t>две руки у воспитателя направлены вперед, "корабли" плавают врассыпную, не наталкиваясь (ходьба, бег</a:t>
            </a:r>
            <a:r>
              <a:rPr lang="ru-RU" sz="3200" dirty="0" smtClean="0"/>
              <a:t>) </a:t>
            </a:r>
            <a:br>
              <a:rPr lang="ru-RU" sz="3200" dirty="0" smtClean="0"/>
            </a:br>
            <a:r>
              <a:rPr lang="ru-RU" sz="3200" dirty="0"/>
              <a:t>-</a:t>
            </a:r>
            <a:r>
              <a:rPr lang="ru-RU" sz="3200" dirty="0" smtClean="0"/>
              <a:t> </a:t>
            </a:r>
            <a:r>
              <a:rPr lang="ru-RU" sz="3200" dirty="0"/>
              <a:t>одна рука направлена вперед, а вторая вверх - плавают и </a:t>
            </a:r>
            <a:r>
              <a:rPr lang="ru-RU" sz="3200" dirty="0" smtClean="0"/>
              <a:t>гудят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- у воспитателя </a:t>
            </a:r>
            <a:r>
              <a:rPr lang="ru-RU" sz="3200" dirty="0"/>
              <a:t>руки вверху, в замке - вращаются на </a:t>
            </a:r>
            <a:r>
              <a:rPr lang="ru-RU" sz="3200" dirty="0" smtClean="0"/>
              <a:t>месте</a:t>
            </a:r>
            <a:br>
              <a:rPr lang="ru-RU" sz="3200" dirty="0" smtClean="0"/>
            </a:br>
            <a:r>
              <a:rPr lang="ru-RU" sz="3200" dirty="0"/>
              <a:t>-</a:t>
            </a:r>
            <a:r>
              <a:rPr lang="ru-RU" sz="3200" dirty="0" smtClean="0"/>
              <a:t>если </a:t>
            </a:r>
            <a:r>
              <a:rPr lang="ru-RU" sz="3200" dirty="0"/>
              <a:t>руки внизу - стоят на месте "у причала".</a:t>
            </a:r>
            <a:br>
              <a:rPr lang="ru-RU" sz="3200" dirty="0"/>
            </a:br>
            <a:r>
              <a:rPr lang="ru-RU" sz="3200" dirty="0"/>
              <a:t>У детей руки все время направлены вперед, как нос у корабля. Используется вся площадка.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972452" cy="6143668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>        </a:t>
            </a:r>
            <a:r>
              <a:rPr lang="ru-RU" sz="3600" b="1" u="sng" dirty="0" smtClean="0"/>
              <a:t>Игра</a:t>
            </a:r>
            <a:r>
              <a:rPr lang="ru-RU" sz="3600" b="1" u="sng" dirty="0"/>
              <a:t>:</a:t>
            </a:r>
            <a:r>
              <a:rPr lang="ru-RU" sz="3600" dirty="0"/>
              <a:t> </a:t>
            </a:r>
            <a:r>
              <a:rPr lang="ru-RU" sz="3600" dirty="0" smtClean="0"/>
              <a:t>    </a:t>
            </a:r>
            <a:r>
              <a:rPr lang="ru-RU" sz="3600" b="1" dirty="0" smtClean="0">
                <a:solidFill>
                  <a:schemeClr val="accent5"/>
                </a:solidFill>
              </a:rPr>
              <a:t>"</a:t>
            </a:r>
            <a:r>
              <a:rPr lang="ru-RU" sz="3600" b="1" dirty="0">
                <a:solidFill>
                  <a:schemeClr val="accent5"/>
                </a:solidFill>
              </a:rPr>
              <a:t>В лужу камушки </a:t>
            </a:r>
            <a:r>
              <a:rPr lang="ru-RU" sz="3600" b="1" dirty="0" smtClean="0">
                <a:solidFill>
                  <a:schemeClr val="accent5"/>
                </a:solidFill>
              </a:rPr>
              <a:t>бросаем" </a:t>
            </a:r>
            <a:r>
              <a:rPr lang="ru-RU" sz="3600" dirty="0" smtClean="0">
                <a:solidFill>
                  <a:schemeClr val="accent5"/>
                </a:solidFill>
              </a:rPr>
              <a:t> </a:t>
            </a:r>
            <a:br>
              <a:rPr lang="ru-RU" sz="3600" dirty="0" smtClean="0">
                <a:solidFill>
                  <a:schemeClr val="accent5"/>
                </a:solidFill>
              </a:rPr>
            </a:br>
            <a:r>
              <a:rPr lang="ru-RU" sz="3600" dirty="0" smtClean="0">
                <a:solidFill>
                  <a:schemeClr val="accent5"/>
                </a:solidFill>
              </a:rPr>
              <a:t>                   </a:t>
            </a:r>
            <a:r>
              <a:rPr lang="ru-RU" sz="2200" dirty="0" smtClean="0"/>
              <a:t>(</a:t>
            </a:r>
            <a:r>
              <a:rPr lang="ru-RU" sz="2200" dirty="0"/>
              <a:t>камушками будут заменители - кубики</a:t>
            </a:r>
            <a:r>
              <a:rPr lang="ru-RU" sz="2200" dirty="0" smtClean="0"/>
              <a:t>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u="sng" dirty="0" smtClean="0"/>
              <a:t>Правило</a:t>
            </a:r>
            <a:r>
              <a:rPr lang="ru-RU" sz="3600" dirty="0"/>
              <a:t>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Каждый </a:t>
            </a:r>
            <a:r>
              <a:rPr lang="ru-RU" sz="3600" dirty="0"/>
              <a:t>ребенок сам выбирает себе "лужу", кладет на одной стороне площадки, сам отходит на противоположную (расстояние зависит от возраста детей).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Действовать </a:t>
            </a:r>
            <a:r>
              <a:rPr lang="ru-RU" sz="3600" dirty="0"/>
              <a:t>по сигналу.</a:t>
            </a:r>
            <a:br>
              <a:rPr lang="ru-RU" sz="3600" dirty="0"/>
            </a:br>
            <a:r>
              <a:rPr lang="ru-RU" sz="3600" dirty="0"/>
              <a:t>Дети стараются попасть кубиком в свой обруч</a:t>
            </a:r>
            <a:r>
              <a:rPr lang="ru-RU" sz="36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179</TotalTime>
  <Words>150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Тематическая прогулка: "Что такое лужа?"</vt:lpstr>
      <vt:lpstr> Наблюдение за лужами  на территории детского сада. </vt:lpstr>
      <vt:lpstr>Дать элементарные знания  о круговороте воды в природе</vt:lpstr>
      <vt:lpstr>На что похожи лужи?</vt:lpstr>
      <vt:lpstr>Презентация PowerPoint</vt:lpstr>
      <vt:lpstr> Вопросы: Как можно поиграть с лужей или в луже? Какими предметами можно заменить лужи? (развивать воображение, фантазию, эмоциональность) </vt:lpstr>
      <vt:lpstr> Игровое упражнение:   "Тёплый дождик шёл с утра,  лужи сделал средь двора". Правило: не наступать на обручи, сохранять дистанцию. Построение колонной - поточный метод преодоления препятствий. Разложить обручи по периметру площадки:  6-7 шт. больших с расстоянием 50см для ходьбы "змейкой", далее 6-7 средних для перешагивания из обруча в обруч, далее 6-7 маленьких - для перепрыгивания  через "лужи".   </vt:lpstr>
      <vt:lpstr>           Игра:  "Плывут кораблики по лужам,                         как в море синем корабли".  Правило:  - две руки у воспитателя направлены вперед, "корабли" плавают врассыпную, не наталкиваясь (ходьба, бег)  - одна рука направлена вперед, а вторая вверх - плавают и гудят  - у воспитателя руки вверху, в замке - вращаются на месте -если руки внизу - стоят на месте "у причала". У детей руки все время направлены вперед, как нос у корабля. Используется вся площадка.</vt:lpstr>
      <vt:lpstr>        Игра:     "В лужу камушки бросаем"                      (камушками будут заменители - кубики) Правило:  Каждый ребенок сам выбирает себе "лужу", кладет на одной стороне площадки, сам отходит на противоположную (расстояние зависит от возраста детей).  Действовать по сигналу. Дети стараются попасть кубиком в свой обруч.</vt:lpstr>
      <vt:lpstr>                   Игра-забава: "Хрюшка в луже"          Перед игрой воспитатель поет песенку (слова П. Синявского)  -Я – хрю-хрюшка, я – хрю-хрюшка,  Я купаю в луже брюшко.  Было розовым оно,  А теперь черным-черно.   Вопрос: -Вы догадались, в кого сейчас надо превратиться? Обручи лежат по всей площадке, каждый ребенок "поросенок" стоит в своей "лужице".  Правило:  Дети бегают врассыпную по всей площадке, не наступая на обручи, по сигналу - каждый ищет свою "лужицу".  После игры воспитатель поет песню до конца: -Я – хрю-хрюшка, я – хрю-хрюшка,  Я купаю в луже брюшко.  А ребята не хотят  Превращаться в поросят! </vt:lpstr>
      <vt:lpstr>                      Игровое упражнение:                      "Лужи разные бывают" Релаксационные упражнения для снятия напряжения с мышц лица Правило: Глаза у детей закрыты. Мимикой лица дети показывают: - "веселую лужу"- потому что идет теплый, летний дождь и лужа становится все больше и больше; -"злую(недовольную) лужу ", потому что пришли грязные поросята и улеглись в чистую лужу; -"удивленную лужу" - она первый раз в жизни увидела как из лужи пьет воробушек;   -" грустную лужу"- светит солнце, жарко и лужа испаряется и другие. </vt:lpstr>
      <vt:lpstr>Спасибо за внимание!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user</cp:lastModifiedBy>
  <cp:revision>22</cp:revision>
  <dcterms:created xsi:type="dcterms:W3CDTF">2015-12-12T14:42:36Z</dcterms:created>
  <dcterms:modified xsi:type="dcterms:W3CDTF">2016-10-26T15:40:09Z</dcterms:modified>
</cp:coreProperties>
</file>